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14"/>
  </p:notesMasterIdLst>
  <p:handoutMasterIdLst>
    <p:handoutMasterId r:id="rId15"/>
  </p:handoutMasterIdLst>
  <p:sldIdLst>
    <p:sldId id="256" r:id="rId2"/>
    <p:sldId id="270" r:id="rId3"/>
    <p:sldId id="271" r:id="rId4"/>
    <p:sldId id="272" r:id="rId5"/>
    <p:sldId id="265" r:id="rId6"/>
    <p:sldId id="267" r:id="rId7"/>
    <p:sldId id="273" r:id="rId8"/>
    <p:sldId id="274" r:id="rId9"/>
    <p:sldId id="268" r:id="rId10"/>
    <p:sldId id="257" r:id="rId11"/>
    <p:sldId id="258" r:id="rId12"/>
    <p:sldId id="275" r:id="rId13"/>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snapToGrid="0">
      <p:cViewPr varScale="1">
        <p:scale>
          <a:sx n="64" d="100"/>
          <a:sy n="64" d="100"/>
        </p:scale>
        <p:origin x="101" y="35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0E888-E7F3-4468-80B6-B49D9B305699}" type="doc">
      <dgm:prSet loTypeId="urn:microsoft.com/office/officeart/2005/8/layout/cycle8" loCatId="cycle" qsTypeId="urn:microsoft.com/office/officeart/2005/8/quickstyle/simple1" qsCatId="simple" csTypeId="urn:microsoft.com/office/officeart/2005/8/colors/accent1_2" csCatId="accent1" phldr="1"/>
      <dgm:spPr/>
    </dgm:pt>
    <dgm:pt modelId="{FDA42D4C-91D3-4C47-8A33-E1C0FF8CEFD9}">
      <dgm:prSet/>
      <dgm:spPr/>
      <dgm:t>
        <a:bodyPr/>
        <a:lstStyle/>
        <a:p>
          <a:r>
            <a:rPr lang="it-IT" smtClean="0">
              <a:solidFill>
                <a:srgbClr val="FFFF00"/>
              </a:solidFill>
              <a:latin typeface="+mj-lt"/>
              <a:cs typeface="Arial" panose="020B0604020202020204" pitchFamily="34" charset="0"/>
            </a:rPr>
            <a:t>Per attivare percorsi multidisciplinari di analisi studio e intervento </a:t>
          </a:r>
          <a:endParaRPr lang="it-IT" dirty="0" smtClean="0">
            <a:solidFill>
              <a:srgbClr val="FFFF00"/>
            </a:solidFill>
            <a:latin typeface="+mj-lt"/>
            <a:cs typeface="Arial" panose="020B0604020202020204" pitchFamily="34" charset="0"/>
          </a:endParaRPr>
        </a:p>
      </dgm:t>
    </dgm:pt>
    <dgm:pt modelId="{ECF7D39D-36E6-405C-9EFF-0F7EAB5556E6}" type="parTrans" cxnId="{7BFF1E57-F9C7-4E08-845E-D07AC8B9BF40}">
      <dgm:prSet/>
      <dgm:spPr/>
      <dgm:t>
        <a:bodyPr/>
        <a:lstStyle/>
        <a:p>
          <a:endParaRPr lang="it-IT"/>
        </a:p>
      </dgm:t>
    </dgm:pt>
    <dgm:pt modelId="{40B9AF91-10DA-4698-B6CF-8CF1B0080349}" type="sibTrans" cxnId="{7BFF1E57-F9C7-4E08-845E-D07AC8B9BF40}">
      <dgm:prSet/>
      <dgm:spPr/>
      <dgm:t>
        <a:bodyPr/>
        <a:lstStyle/>
        <a:p>
          <a:endParaRPr lang="it-IT"/>
        </a:p>
      </dgm:t>
    </dgm:pt>
    <dgm:pt modelId="{DD0DA10E-7E2B-488C-9C55-429925A2C34F}">
      <dgm:prSet/>
      <dgm:spPr/>
      <dgm:t>
        <a:bodyPr/>
        <a:lstStyle/>
        <a:p>
          <a:r>
            <a:rPr lang="it-IT" dirty="0" smtClean="0">
              <a:solidFill>
                <a:srgbClr val="FFFF00"/>
              </a:solidFill>
              <a:latin typeface="+mj-lt"/>
              <a:cs typeface="Arial" panose="020B0604020202020204" pitchFamily="34" charset="0"/>
            </a:rPr>
            <a:t>Per promuovere e facilitare un impegno comune sul tema</a:t>
          </a:r>
          <a:endParaRPr lang="it-IT" dirty="0">
            <a:solidFill>
              <a:srgbClr val="FFFF00"/>
            </a:solidFill>
            <a:latin typeface="+mj-lt"/>
            <a:cs typeface="Arial" panose="020B0604020202020204" pitchFamily="34" charset="0"/>
          </a:endParaRPr>
        </a:p>
      </dgm:t>
    </dgm:pt>
    <dgm:pt modelId="{01DA7EEB-77B8-468F-B0B8-A8698A7D454F}" type="parTrans" cxnId="{03379960-9F40-499C-ABB1-CEC3B4BDE806}">
      <dgm:prSet/>
      <dgm:spPr/>
      <dgm:t>
        <a:bodyPr/>
        <a:lstStyle/>
        <a:p>
          <a:endParaRPr lang="it-IT"/>
        </a:p>
      </dgm:t>
    </dgm:pt>
    <dgm:pt modelId="{CBD1F0E3-4A46-4DC8-89AE-B3B5948F3C8C}" type="sibTrans" cxnId="{03379960-9F40-499C-ABB1-CEC3B4BDE806}">
      <dgm:prSet/>
      <dgm:spPr/>
      <dgm:t>
        <a:bodyPr/>
        <a:lstStyle/>
        <a:p>
          <a:endParaRPr lang="it-IT"/>
        </a:p>
      </dgm:t>
    </dgm:pt>
    <dgm:pt modelId="{BB4BF423-E602-46A2-B70C-BED90A6A6E8D}">
      <dgm:prSet/>
      <dgm:spPr/>
      <dgm:t>
        <a:bodyPr/>
        <a:lstStyle/>
        <a:p>
          <a:r>
            <a:rPr lang="it-IT" dirty="0" smtClean="0">
              <a:solidFill>
                <a:srgbClr val="FFFF00"/>
              </a:solidFill>
              <a:latin typeface="+mj-lt"/>
              <a:cs typeface="Arial" panose="020B0604020202020204" pitchFamily="34" charset="0"/>
            </a:rPr>
            <a:t>Per creare una rete di servizi locali che offrano risposte concrete </a:t>
          </a:r>
          <a:endParaRPr lang="it-IT" dirty="0"/>
        </a:p>
      </dgm:t>
    </dgm:pt>
    <dgm:pt modelId="{702C38DB-FE4F-4C73-A6AA-43254B9B8801}" type="parTrans" cxnId="{E6983B20-6C4A-475B-A83C-E3F19C12E6E6}">
      <dgm:prSet/>
      <dgm:spPr/>
      <dgm:t>
        <a:bodyPr/>
        <a:lstStyle/>
        <a:p>
          <a:endParaRPr lang="it-IT"/>
        </a:p>
      </dgm:t>
    </dgm:pt>
    <dgm:pt modelId="{873EDA94-9BE7-415A-BA4E-5901491AB792}" type="sibTrans" cxnId="{E6983B20-6C4A-475B-A83C-E3F19C12E6E6}">
      <dgm:prSet/>
      <dgm:spPr/>
      <dgm:t>
        <a:bodyPr/>
        <a:lstStyle/>
        <a:p>
          <a:endParaRPr lang="it-IT"/>
        </a:p>
      </dgm:t>
    </dgm:pt>
    <dgm:pt modelId="{141F2C34-8041-4A0E-BDF4-CFA1FF03AD1D}" type="pres">
      <dgm:prSet presAssocID="{1C10E888-E7F3-4468-80B6-B49D9B305699}" presName="compositeShape" presStyleCnt="0">
        <dgm:presLayoutVars>
          <dgm:chMax val="7"/>
          <dgm:dir/>
          <dgm:resizeHandles val="exact"/>
        </dgm:presLayoutVars>
      </dgm:prSet>
      <dgm:spPr/>
    </dgm:pt>
    <dgm:pt modelId="{7B98308C-EF8C-4874-BA80-42809B6759F9}" type="pres">
      <dgm:prSet presAssocID="{1C10E888-E7F3-4468-80B6-B49D9B305699}" presName="wedge1" presStyleLbl="node1" presStyleIdx="0" presStyleCnt="3"/>
      <dgm:spPr/>
      <dgm:t>
        <a:bodyPr/>
        <a:lstStyle/>
        <a:p>
          <a:endParaRPr lang="it-IT"/>
        </a:p>
      </dgm:t>
    </dgm:pt>
    <dgm:pt modelId="{BD558348-27DF-4C70-B34C-BB7F052BB290}" type="pres">
      <dgm:prSet presAssocID="{1C10E888-E7F3-4468-80B6-B49D9B305699}" presName="dummy1a" presStyleCnt="0"/>
      <dgm:spPr/>
    </dgm:pt>
    <dgm:pt modelId="{2CF22975-1BD5-4BE7-B2EA-A1EDD0468F9E}" type="pres">
      <dgm:prSet presAssocID="{1C10E888-E7F3-4468-80B6-B49D9B305699}" presName="dummy1b" presStyleCnt="0"/>
      <dgm:spPr/>
    </dgm:pt>
    <dgm:pt modelId="{112C33EF-62CC-46C9-A5DB-C9F772A1EB84}" type="pres">
      <dgm:prSet presAssocID="{1C10E888-E7F3-4468-80B6-B49D9B305699}" presName="wedge1Tx" presStyleLbl="node1" presStyleIdx="0" presStyleCnt="3">
        <dgm:presLayoutVars>
          <dgm:chMax val="0"/>
          <dgm:chPref val="0"/>
          <dgm:bulletEnabled val="1"/>
        </dgm:presLayoutVars>
      </dgm:prSet>
      <dgm:spPr/>
      <dgm:t>
        <a:bodyPr/>
        <a:lstStyle/>
        <a:p>
          <a:endParaRPr lang="it-IT"/>
        </a:p>
      </dgm:t>
    </dgm:pt>
    <dgm:pt modelId="{278BAED9-358F-4731-873F-071BC4F40F7A}" type="pres">
      <dgm:prSet presAssocID="{1C10E888-E7F3-4468-80B6-B49D9B305699}" presName="wedge2" presStyleLbl="node1" presStyleIdx="1" presStyleCnt="3"/>
      <dgm:spPr/>
      <dgm:t>
        <a:bodyPr/>
        <a:lstStyle/>
        <a:p>
          <a:endParaRPr lang="it-IT"/>
        </a:p>
      </dgm:t>
    </dgm:pt>
    <dgm:pt modelId="{22292DE1-CE8E-41DF-822F-9FA134AF0A4F}" type="pres">
      <dgm:prSet presAssocID="{1C10E888-E7F3-4468-80B6-B49D9B305699}" presName="dummy2a" presStyleCnt="0"/>
      <dgm:spPr/>
    </dgm:pt>
    <dgm:pt modelId="{6B0D5D31-57CE-45E5-B451-97C39CECFD68}" type="pres">
      <dgm:prSet presAssocID="{1C10E888-E7F3-4468-80B6-B49D9B305699}" presName="dummy2b" presStyleCnt="0"/>
      <dgm:spPr/>
    </dgm:pt>
    <dgm:pt modelId="{398A04D2-2E45-4104-AAD3-38ECB0E1BA55}" type="pres">
      <dgm:prSet presAssocID="{1C10E888-E7F3-4468-80B6-B49D9B305699}" presName="wedge2Tx" presStyleLbl="node1" presStyleIdx="1" presStyleCnt="3">
        <dgm:presLayoutVars>
          <dgm:chMax val="0"/>
          <dgm:chPref val="0"/>
          <dgm:bulletEnabled val="1"/>
        </dgm:presLayoutVars>
      </dgm:prSet>
      <dgm:spPr/>
      <dgm:t>
        <a:bodyPr/>
        <a:lstStyle/>
        <a:p>
          <a:endParaRPr lang="it-IT"/>
        </a:p>
      </dgm:t>
    </dgm:pt>
    <dgm:pt modelId="{EE7A0EFF-C695-41A4-9C60-CE1321F1A20D}" type="pres">
      <dgm:prSet presAssocID="{1C10E888-E7F3-4468-80B6-B49D9B305699}" presName="wedge3" presStyleLbl="node1" presStyleIdx="2" presStyleCnt="3"/>
      <dgm:spPr/>
      <dgm:t>
        <a:bodyPr/>
        <a:lstStyle/>
        <a:p>
          <a:endParaRPr lang="it-IT"/>
        </a:p>
      </dgm:t>
    </dgm:pt>
    <dgm:pt modelId="{31D88C5A-4169-4410-801A-083A079B15FE}" type="pres">
      <dgm:prSet presAssocID="{1C10E888-E7F3-4468-80B6-B49D9B305699}" presName="dummy3a" presStyleCnt="0"/>
      <dgm:spPr/>
    </dgm:pt>
    <dgm:pt modelId="{4E57D0D2-5A5F-46DB-8E38-DC2BDC9F468A}" type="pres">
      <dgm:prSet presAssocID="{1C10E888-E7F3-4468-80B6-B49D9B305699}" presName="dummy3b" presStyleCnt="0"/>
      <dgm:spPr/>
    </dgm:pt>
    <dgm:pt modelId="{3F293754-1354-4894-B4A9-B505FCE2C45E}" type="pres">
      <dgm:prSet presAssocID="{1C10E888-E7F3-4468-80B6-B49D9B305699}" presName="wedge3Tx" presStyleLbl="node1" presStyleIdx="2" presStyleCnt="3">
        <dgm:presLayoutVars>
          <dgm:chMax val="0"/>
          <dgm:chPref val="0"/>
          <dgm:bulletEnabled val="1"/>
        </dgm:presLayoutVars>
      </dgm:prSet>
      <dgm:spPr/>
      <dgm:t>
        <a:bodyPr/>
        <a:lstStyle/>
        <a:p>
          <a:endParaRPr lang="it-IT"/>
        </a:p>
      </dgm:t>
    </dgm:pt>
    <dgm:pt modelId="{71144439-318A-43B6-A18C-38EF2C84FB25}" type="pres">
      <dgm:prSet presAssocID="{873EDA94-9BE7-415A-BA4E-5901491AB792}" presName="arrowWedge1" presStyleLbl="fgSibTrans2D1" presStyleIdx="0" presStyleCnt="3"/>
      <dgm:spPr/>
    </dgm:pt>
    <dgm:pt modelId="{09F3A182-EED9-4708-A379-28BB2E2165D1}" type="pres">
      <dgm:prSet presAssocID="{40B9AF91-10DA-4698-B6CF-8CF1B0080349}" presName="arrowWedge2" presStyleLbl="fgSibTrans2D1" presStyleIdx="1" presStyleCnt="3"/>
      <dgm:spPr/>
    </dgm:pt>
    <dgm:pt modelId="{BAA0269A-2FB9-4EFC-BC4C-5E94AE951869}" type="pres">
      <dgm:prSet presAssocID="{CBD1F0E3-4A46-4DC8-89AE-B3B5948F3C8C}" presName="arrowWedge3" presStyleLbl="fgSibTrans2D1" presStyleIdx="2" presStyleCnt="3"/>
      <dgm:spPr/>
    </dgm:pt>
  </dgm:ptLst>
  <dgm:cxnLst>
    <dgm:cxn modelId="{03379960-9F40-499C-ABB1-CEC3B4BDE806}" srcId="{1C10E888-E7F3-4468-80B6-B49D9B305699}" destId="{DD0DA10E-7E2B-488C-9C55-429925A2C34F}" srcOrd="2" destOrd="0" parTransId="{01DA7EEB-77B8-468F-B0B8-A8698A7D454F}" sibTransId="{CBD1F0E3-4A46-4DC8-89AE-B3B5948F3C8C}"/>
    <dgm:cxn modelId="{CAF87CFC-8638-402C-87A1-C0BB69580E50}" type="presOf" srcId="{1C10E888-E7F3-4468-80B6-B49D9B305699}" destId="{141F2C34-8041-4A0E-BDF4-CFA1FF03AD1D}" srcOrd="0" destOrd="0" presId="urn:microsoft.com/office/officeart/2005/8/layout/cycle8"/>
    <dgm:cxn modelId="{7BFF1E57-F9C7-4E08-845E-D07AC8B9BF40}" srcId="{1C10E888-E7F3-4468-80B6-B49D9B305699}" destId="{FDA42D4C-91D3-4C47-8A33-E1C0FF8CEFD9}" srcOrd="1" destOrd="0" parTransId="{ECF7D39D-36E6-405C-9EFF-0F7EAB5556E6}" sibTransId="{40B9AF91-10DA-4698-B6CF-8CF1B0080349}"/>
    <dgm:cxn modelId="{E6983B20-6C4A-475B-A83C-E3F19C12E6E6}" srcId="{1C10E888-E7F3-4468-80B6-B49D9B305699}" destId="{BB4BF423-E602-46A2-B70C-BED90A6A6E8D}" srcOrd="0" destOrd="0" parTransId="{702C38DB-FE4F-4C73-A6AA-43254B9B8801}" sibTransId="{873EDA94-9BE7-415A-BA4E-5901491AB792}"/>
    <dgm:cxn modelId="{DF96FD03-D007-4746-A82F-CDBAD42F141F}" type="presOf" srcId="{BB4BF423-E602-46A2-B70C-BED90A6A6E8D}" destId="{112C33EF-62CC-46C9-A5DB-C9F772A1EB84}" srcOrd="1" destOrd="0" presId="urn:microsoft.com/office/officeart/2005/8/layout/cycle8"/>
    <dgm:cxn modelId="{F5D28CA7-E53B-485D-9FC3-6B0C8E13364A}" type="presOf" srcId="{FDA42D4C-91D3-4C47-8A33-E1C0FF8CEFD9}" destId="{398A04D2-2E45-4104-AAD3-38ECB0E1BA55}" srcOrd="1" destOrd="0" presId="urn:microsoft.com/office/officeart/2005/8/layout/cycle8"/>
    <dgm:cxn modelId="{FFD7151F-D9EE-4473-8FC1-92B6C4C89CF6}" type="presOf" srcId="{FDA42D4C-91D3-4C47-8A33-E1C0FF8CEFD9}" destId="{278BAED9-358F-4731-873F-071BC4F40F7A}" srcOrd="0" destOrd="0" presId="urn:microsoft.com/office/officeart/2005/8/layout/cycle8"/>
    <dgm:cxn modelId="{E4A50DF7-DEA0-4887-8470-8C148734E63D}" type="presOf" srcId="{DD0DA10E-7E2B-488C-9C55-429925A2C34F}" destId="{3F293754-1354-4894-B4A9-B505FCE2C45E}" srcOrd="1" destOrd="0" presId="urn:microsoft.com/office/officeart/2005/8/layout/cycle8"/>
    <dgm:cxn modelId="{7D932815-F703-45C8-A41F-D7DFBF94FCAD}" type="presOf" srcId="{BB4BF423-E602-46A2-B70C-BED90A6A6E8D}" destId="{7B98308C-EF8C-4874-BA80-42809B6759F9}" srcOrd="0" destOrd="0" presId="urn:microsoft.com/office/officeart/2005/8/layout/cycle8"/>
    <dgm:cxn modelId="{AA18D0C4-5899-4F92-8206-78E8D91C317E}" type="presOf" srcId="{DD0DA10E-7E2B-488C-9C55-429925A2C34F}" destId="{EE7A0EFF-C695-41A4-9C60-CE1321F1A20D}" srcOrd="0" destOrd="0" presId="urn:microsoft.com/office/officeart/2005/8/layout/cycle8"/>
    <dgm:cxn modelId="{3ABF40F0-A837-4953-A1F2-2E16EA03FDE9}" type="presParOf" srcId="{141F2C34-8041-4A0E-BDF4-CFA1FF03AD1D}" destId="{7B98308C-EF8C-4874-BA80-42809B6759F9}" srcOrd="0" destOrd="0" presId="urn:microsoft.com/office/officeart/2005/8/layout/cycle8"/>
    <dgm:cxn modelId="{F8337B22-A546-4325-A282-20BDD30BEF07}" type="presParOf" srcId="{141F2C34-8041-4A0E-BDF4-CFA1FF03AD1D}" destId="{BD558348-27DF-4C70-B34C-BB7F052BB290}" srcOrd="1" destOrd="0" presId="urn:microsoft.com/office/officeart/2005/8/layout/cycle8"/>
    <dgm:cxn modelId="{D262837A-07A3-4E30-94D9-B7DA6A395531}" type="presParOf" srcId="{141F2C34-8041-4A0E-BDF4-CFA1FF03AD1D}" destId="{2CF22975-1BD5-4BE7-B2EA-A1EDD0468F9E}" srcOrd="2" destOrd="0" presId="urn:microsoft.com/office/officeart/2005/8/layout/cycle8"/>
    <dgm:cxn modelId="{C5073DD3-06CC-4251-92F5-F1EF9E09659A}" type="presParOf" srcId="{141F2C34-8041-4A0E-BDF4-CFA1FF03AD1D}" destId="{112C33EF-62CC-46C9-A5DB-C9F772A1EB84}" srcOrd="3" destOrd="0" presId="urn:microsoft.com/office/officeart/2005/8/layout/cycle8"/>
    <dgm:cxn modelId="{6BFB7E57-AE01-4A22-A37A-745895135C5E}" type="presParOf" srcId="{141F2C34-8041-4A0E-BDF4-CFA1FF03AD1D}" destId="{278BAED9-358F-4731-873F-071BC4F40F7A}" srcOrd="4" destOrd="0" presId="urn:microsoft.com/office/officeart/2005/8/layout/cycle8"/>
    <dgm:cxn modelId="{25F270BE-0B5E-40AE-86D1-EF3F129FA6CA}" type="presParOf" srcId="{141F2C34-8041-4A0E-BDF4-CFA1FF03AD1D}" destId="{22292DE1-CE8E-41DF-822F-9FA134AF0A4F}" srcOrd="5" destOrd="0" presId="urn:microsoft.com/office/officeart/2005/8/layout/cycle8"/>
    <dgm:cxn modelId="{93F0199B-1CA1-42DA-B493-1B6916C20219}" type="presParOf" srcId="{141F2C34-8041-4A0E-BDF4-CFA1FF03AD1D}" destId="{6B0D5D31-57CE-45E5-B451-97C39CECFD68}" srcOrd="6" destOrd="0" presId="urn:microsoft.com/office/officeart/2005/8/layout/cycle8"/>
    <dgm:cxn modelId="{A4C73117-642D-4882-A111-0524FF924145}" type="presParOf" srcId="{141F2C34-8041-4A0E-BDF4-CFA1FF03AD1D}" destId="{398A04D2-2E45-4104-AAD3-38ECB0E1BA55}" srcOrd="7" destOrd="0" presId="urn:microsoft.com/office/officeart/2005/8/layout/cycle8"/>
    <dgm:cxn modelId="{843D2A63-EC0A-4951-B2FA-1C301779D865}" type="presParOf" srcId="{141F2C34-8041-4A0E-BDF4-CFA1FF03AD1D}" destId="{EE7A0EFF-C695-41A4-9C60-CE1321F1A20D}" srcOrd="8" destOrd="0" presId="urn:microsoft.com/office/officeart/2005/8/layout/cycle8"/>
    <dgm:cxn modelId="{E6E91044-B8BD-4CB1-8314-1FE82E305C75}" type="presParOf" srcId="{141F2C34-8041-4A0E-BDF4-CFA1FF03AD1D}" destId="{31D88C5A-4169-4410-801A-083A079B15FE}" srcOrd="9" destOrd="0" presId="urn:microsoft.com/office/officeart/2005/8/layout/cycle8"/>
    <dgm:cxn modelId="{6BFCC4F6-4BEE-4512-9D21-FA64FF071DE0}" type="presParOf" srcId="{141F2C34-8041-4A0E-BDF4-CFA1FF03AD1D}" destId="{4E57D0D2-5A5F-46DB-8E38-DC2BDC9F468A}" srcOrd="10" destOrd="0" presId="urn:microsoft.com/office/officeart/2005/8/layout/cycle8"/>
    <dgm:cxn modelId="{9FE00BE6-4E9A-44F7-B8F2-666B439A093B}" type="presParOf" srcId="{141F2C34-8041-4A0E-BDF4-CFA1FF03AD1D}" destId="{3F293754-1354-4894-B4A9-B505FCE2C45E}" srcOrd="11" destOrd="0" presId="urn:microsoft.com/office/officeart/2005/8/layout/cycle8"/>
    <dgm:cxn modelId="{17CE7F1A-63F7-4515-8480-3EDBC7EA6B2E}" type="presParOf" srcId="{141F2C34-8041-4A0E-BDF4-CFA1FF03AD1D}" destId="{71144439-318A-43B6-A18C-38EF2C84FB25}" srcOrd="12" destOrd="0" presId="urn:microsoft.com/office/officeart/2005/8/layout/cycle8"/>
    <dgm:cxn modelId="{B834CE5B-217B-4867-A34E-00BEDCEB8273}" type="presParOf" srcId="{141F2C34-8041-4A0E-BDF4-CFA1FF03AD1D}" destId="{09F3A182-EED9-4708-A379-28BB2E2165D1}" srcOrd="13" destOrd="0" presId="urn:microsoft.com/office/officeart/2005/8/layout/cycle8"/>
    <dgm:cxn modelId="{2AB540EA-4FC8-4C7B-9708-102BC72E5289}" type="presParOf" srcId="{141F2C34-8041-4A0E-BDF4-CFA1FF03AD1D}" destId="{BAA0269A-2FB9-4EFC-BC4C-5E94AE951869}"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308C-EF8C-4874-BA80-42809B6759F9}">
      <dsp:nvSpPr>
        <dsp:cNvPr id="0" name=""/>
        <dsp:cNvSpPr/>
      </dsp:nvSpPr>
      <dsp:spPr>
        <a:xfrm>
          <a:off x="1596195" y="377186"/>
          <a:ext cx="4874409" cy="4874409"/>
        </a:xfrm>
        <a:prstGeom prst="pie">
          <a:avLst>
            <a:gd name="adj1" fmla="val 16200000"/>
            <a:gd name="adj2" fmla="val 18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solidFill>
                <a:srgbClr val="FFFF00"/>
              </a:solidFill>
              <a:latin typeface="+mj-lt"/>
              <a:cs typeface="Arial" panose="020B0604020202020204" pitchFamily="34" charset="0"/>
            </a:rPr>
            <a:t>Per creare una rete di servizi locali che offrano risposte concrete </a:t>
          </a:r>
          <a:endParaRPr lang="it-IT" sz="1700" kern="1200" dirty="0"/>
        </a:p>
      </dsp:txBody>
      <dsp:txXfrm>
        <a:off x="4165125" y="1410096"/>
        <a:ext cx="1740860" cy="1450717"/>
      </dsp:txXfrm>
    </dsp:sp>
    <dsp:sp modelId="{278BAED9-358F-4731-873F-071BC4F40F7A}">
      <dsp:nvSpPr>
        <dsp:cNvPr id="0" name=""/>
        <dsp:cNvSpPr/>
      </dsp:nvSpPr>
      <dsp:spPr>
        <a:xfrm>
          <a:off x="1495805" y="551272"/>
          <a:ext cx="4874409" cy="4874409"/>
        </a:xfrm>
        <a:prstGeom prst="pie">
          <a:avLst>
            <a:gd name="adj1" fmla="val 1800000"/>
            <a:gd name="adj2" fmla="val 90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smtClean="0">
              <a:solidFill>
                <a:srgbClr val="FFFF00"/>
              </a:solidFill>
              <a:latin typeface="+mj-lt"/>
              <a:cs typeface="Arial" panose="020B0604020202020204" pitchFamily="34" charset="0"/>
            </a:rPr>
            <a:t>Per attivare percorsi multidisciplinari di analisi studio e intervento </a:t>
          </a:r>
          <a:endParaRPr lang="it-IT" sz="1700" kern="1200" dirty="0" smtClean="0">
            <a:solidFill>
              <a:srgbClr val="FFFF00"/>
            </a:solidFill>
            <a:latin typeface="+mj-lt"/>
            <a:cs typeface="Arial" panose="020B0604020202020204" pitchFamily="34" charset="0"/>
          </a:endParaRPr>
        </a:p>
      </dsp:txBody>
      <dsp:txXfrm>
        <a:off x="2656379" y="3713835"/>
        <a:ext cx="2611290" cy="1276630"/>
      </dsp:txXfrm>
    </dsp:sp>
    <dsp:sp modelId="{EE7A0EFF-C695-41A4-9C60-CE1321F1A20D}">
      <dsp:nvSpPr>
        <dsp:cNvPr id="0" name=""/>
        <dsp:cNvSpPr/>
      </dsp:nvSpPr>
      <dsp:spPr>
        <a:xfrm>
          <a:off x="1395416" y="377186"/>
          <a:ext cx="4874409" cy="4874409"/>
        </a:xfrm>
        <a:prstGeom prst="pie">
          <a:avLst>
            <a:gd name="adj1" fmla="val 9000000"/>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t-IT" sz="1700" kern="1200" dirty="0" smtClean="0">
              <a:solidFill>
                <a:srgbClr val="FFFF00"/>
              </a:solidFill>
              <a:latin typeface="+mj-lt"/>
              <a:cs typeface="Arial" panose="020B0604020202020204" pitchFamily="34" charset="0"/>
            </a:rPr>
            <a:t>Per promuovere e facilitare un impegno comune sul tema</a:t>
          </a:r>
          <a:endParaRPr lang="it-IT" sz="1700" kern="1200" dirty="0">
            <a:solidFill>
              <a:srgbClr val="FFFF00"/>
            </a:solidFill>
            <a:latin typeface="+mj-lt"/>
            <a:cs typeface="Arial" panose="020B0604020202020204" pitchFamily="34" charset="0"/>
          </a:endParaRPr>
        </a:p>
      </dsp:txBody>
      <dsp:txXfrm>
        <a:off x="1960035" y="1410096"/>
        <a:ext cx="1740860" cy="1450717"/>
      </dsp:txXfrm>
    </dsp:sp>
    <dsp:sp modelId="{71144439-318A-43B6-A18C-38EF2C84FB25}">
      <dsp:nvSpPr>
        <dsp:cNvPr id="0" name=""/>
        <dsp:cNvSpPr/>
      </dsp:nvSpPr>
      <dsp:spPr>
        <a:xfrm>
          <a:off x="1294848" y="75437"/>
          <a:ext cx="5477907" cy="547790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3A182-EED9-4708-A379-28BB2E2165D1}">
      <dsp:nvSpPr>
        <dsp:cNvPr id="0" name=""/>
        <dsp:cNvSpPr/>
      </dsp:nvSpPr>
      <dsp:spPr>
        <a:xfrm>
          <a:off x="1194056" y="249215"/>
          <a:ext cx="5477907" cy="547790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A0269A-2FB9-4EFC-BC4C-5E94AE951869}">
      <dsp:nvSpPr>
        <dsp:cNvPr id="0" name=""/>
        <dsp:cNvSpPr/>
      </dsp:nvSpPr>
      <dsp:spPr>
        <a:xfrm>
          <a:off x="1093264" y="75437"/>
          <a:ext cx="5477907" cy="547790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0F78951-9053-4846-AADD-052D57C706C0}" type="datetimeFigureOut">
              <a:rPr lang="it-IT" smtClean="0"/>
              <a:t>14/03/2019</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A0151E0-3C9A-4268-A5D2-6ECD309ECD7F}" type="slidenum">
              <a:rPr lang="it-IT" smtClean="0"/>
              <a:t>‹N›</a:t>
            </a:fld>
            <a:endParaRPr lang="it-IT"/>
          </a:p>
        </p:txBody>
      </p:sp>
    </p:spTree>
    <p:extLst>
      <p:ext uri="{BB962C8B-B14F-4D97-AF65-F5344CB8AC3E}">
        <p14:creationId xmlns:p14="http://schemas.microsoft.com/office/powerpoint/2010/main" val="1681762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B9D345-ACEC-4C15-9E16-18FA9666422C}" type="datetimeFigureOut">
              <a:rPr lang="it-IT" smtClean="0"/>
              <a:t>14/03/2019</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2A1624-D59A-46DF-A698-7402D9FCB191}" type="slidenum">
              <a:rPr lang="it-IT" smtClean="0"/>
              <a:t>‹N›</a:t>
            </a:fld>
            <a:endParaRPr lang="it-IT"/>
          </a:p>
        </p:txBody>
      </p:sp>
    </p:spTree>
    <p:extLst>
      <p:ext uri="{BB962C8B-B14F-4D97-AF65-F5344CB8AC3E}">
        <p14:creationId xmlns:p14="http://schemas.microsoft.com/office/powerpoint/2010/main" val="30313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1</a:t>
            </a:fld>
            <a:endParaRPr lang="it-IT"/>
          </a:p>
        </p:txBody>
      </p:sp>
    </p:spTree>
    <p:extLst>
      <p:ext uri="{BB962C8B-B14F-4D97-AF65-F5344CB8AC3E}">
        <p14:creationId xmlns:p14="http://schemas.microsoft.com/office/powerpoint/2010/main" val="1560453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2</a:t>
            </a:fld>
            <a:endParaRPr lang="it-IT"/>
          </a:p>
        </p:txBody>
      </p:sp>
    </p:spTree>
    <p:extLst>
      <p:ext uri="{BB962C8B-B14F-4D97-AF65-F5344CB8AC3E}">
        <p14:creationId xmlns:p14="http://schemas.microsoft.com/office/powerpoint/2010/main" val="236338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3</a:t>
            </a:fld>
            <a:endParaRPr lang="it-IT"/>
          </a:p>
        </p:txBody>
      </p:sp>
    </p:spTree>
    <p:extLst>
      <p:ext uri="{BB962C8B-B14F-4D97-AF65-F5344CB8AC3E}">
        <p14:creationId xmlns:p14="http://schemas.microsoft.com/office/powerpoint/2010/main" val="423192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4</a:t>
            </a:fld>
            <a:endParaRPr lang="it-IT"/>
          </a:p>
        </p:txBody>
      </p:sp>
    </p:spTree>
    <p:extLst>
      <p:ext uri="{BB962C8B-B14F-4D97-AF65-F5344CB8AC3E}">
        <p14:creationId xmlns:p14="http://schemas.microsoft.com/office/powerpoint/2010/main" val="158949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5</a:t>
            </a:fld>
            <a:endParaRPr lang="it-IT"/>
          </a:p>
        </p:txBody>
      </p:sp>
    </p:spTree>
    <p:extLst>
      <p:ext uri="{BB962C8B-B14F-4D97-AF65-F5344CB8AC3E}">
        <p14:creationId xmlns:p14="http://schemas.microsoft.com/office/powerpoint/2010/main" val="287231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6</a:t>
            </a:fld>
            <a:endParaRPr lang="it-IT"/>
          </a:p>
        </p:txBody>
      </p:sp>
    </p:spTree>
    <p:extLst>
      <p:ext uri="{BB962C8B-B14F-4D97-AF65-F5344CB8AC3E}">
        <p14:creationId xmlns:p14="http://schemas.microsoft.com/office/powerpoint/2010/main" val="198695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7</a:t>
            </a:fld>
            <a:endParaRPr lang="it-IT"/>
          </a:p>
        </p:txBody>
      </p:sp>
    </p:spTree>
    <p:extLst>
      <p:ext uri="{BB962C8B-B14F-4D97-AF65-F5344CB8AC3E}">
        <p14:creationId xmlns:p14="http://schemas.microsoft.com/office/powerpoint/2010/main" val="185760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8</a:t>
            </a:fld>
            <a:endParaRPr lang="it-IT"/>
          </a:p>
        </p:txBody>
      </p:sp>
    </p:spTree>
    <p:extLst>
      <p:ext uri="{BB962C8B-B14F-4D97-AF65-F5344CB8AC3E}">
        <p14:creationId xmlns:p14="http://schemas.microsoft.com/office/powerpoint/2010/main" val="11649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2A1624-D59A-46DF-A698-7402D9FCB191}" type="slidenum">
              <a:rPr lang="it-IT" smtClean="0"/>
              <a:t>9</a:t>
            </a:fld>
            <a:endParaRPr lang="it-IT"/>
          </a:p>
        </p:txBody>
      </p:sp>
    </p:spTree>
    <p:extLst>
      <p:ext uri="{BB962C8B-B14F-4D97-AF65-F5344CB8AC3E}">
        <p14:creationId xmlns:p14="http://schemas.microsoft.com/office/powerpoint/2010/main" val="357584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2389C7-A481-41B8-919B-299AC5CBCFD2}"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35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A544C795-8704-47E4-B60E-D57AD9EB6F26}" type="datetime1">
              <a:rPr lang="it-IT" smtClean="0"/>
              <a:t>14/03/2019</a:t>
            </a:fld>
            <a:endParaRPr lang="it-IT"/>
          </a:p>
        </p:txBody>
      </p:sp>
      <p:sp>
        <p:nvSpPr>
          <p:cNvPr id="4" name="Footer Placeholder 3"/>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5" name="Slide Number Placeholder 4"/>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331602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4C0B961-6044-4FE4-B805-C9A581D8D2B7}"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400871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F493006-E66A-46B0-95E9-7DF037379C19}"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66809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E22155CC-4CAE-4731-8ED0-CAF6656F6C71}"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1950555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1CA2E37-5CBD-42D9-8A9E-320C1A440EC1}"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49487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BA5A33E-F35D-45CA-9701-1E83200B4A49}"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178730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16B1590-45CD-4F70-930A-4E5E868042F7}"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226249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D746927-0048-4E0A-B5F0-4C36E98C180A}"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49561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144696D-A4B4-48C0-9F2C-355176967EDC}"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411272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20B8889-EA9D-4F57-B481-C10AE38089E2}" type="datetime1">
              <a:rPr lang="it-IT" smtClean="0"/>
              <a:t>14/03/2019</a:t>
            </a:fld>
            <a:endParaRPr lang="it-IT"/>
          </a:p>
        </p:txBody>
      </p:sp>
      <p:sp>
        <p:nvSpPr>
          <p:cNvPr id="5" name="Footer Placeholder 4"/>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132718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1ED196D3-EDB3-4B9C-9E06-FD4DED92EBB5}" type="datetime1">
              <a:rPr lang="it-IT" smtClean="0"/>
              <a:t>14/03/2019</a:t>
            </a:fld>
            <a:endParaRPr lang="it-IT"/>
          </a:p>
        </p:txBody>
      </p:sp>
      <p:sp>
        <p:nvSpPr>
          <p:cNvPr id="6" name="Footer Placeholder 5"/>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7" name="Slide Number Placeholder 6"/>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396142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BC819AE-E002-41DA-88CC-B2F33F2C2E74}" type="datetime1">
              <a:rPr lang="it-IT" smtClean="0"/>
              <a:t>14/03/2019</a:t>
            </a:fld>
            <a:endParaRPr lang="it-IT"/>
          </a:p>
        </p:txBody>
      </p:sp>
      <p:sp>
        <p:nvSpPr>
          <p:cNvPr id="8" name="Footer Placeholder 7"/>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9" name="Slide Number Placeholder 8"/>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419422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A6AD04A-4406-4226-99BE-2D1717A90ED8}" type="datetime1">
              <a:rPr lang="it-IT" smtClean="0"/>
              <a:t>14/03/2019</a:t>
            </a:fld>
            <a:endParaRPr lang="it-IT"/>
          </a:p>
        </p:txBody>
      </p:sp>
      <p:sp>
        <p:nvSpPr>
          <p:cNvPr id="4" name="Footer Placeholder 3"/>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5" name="Slide Number Placeholder 4"/>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351476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F1A75-3166-4C16-A153-D5C33CEBFF51}" type="datetime1">
              <a:rPr lang="it-IT" smtClean="0"/>
              <a:t>14/03/2019</a:t>
            </a:fld>
            <a:endParaRPr lang="it-IT"/>
          </a:p>
        </p:txBody>
      </p:sp>
      <p:sp>
        <p:nvSpPr>
          <p:cNvPr id="3" name="Footer Placeholder 2"/>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4" name="Slide Number Placeholder 3"/>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21176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7C32639-42BC-4EFC-B6B4-3AD4CD9B4AC0}" type="datetime1">
              <a:rPr lang="it-IT" smtClean="0"/>
              <a:t>14/03/2019</a:t>
            </a:fld>
            <a:endParaRPr lang="it-IT"/>
          </a:p>
        </p:txBody>
      </p:sp>
      <p:sp>
        <p:nvSpPr>
          <p:cNvPr id="6" name="Footer Placeholder 5"/>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7" name="Slide Number Placeholder 6"/>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110609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FBE5CA3-5DD6-4AFD-833C-95EF9721F4CD}" type="datetime1">
              <a:rPr lang="it-IT" smtClean="0"/>
              <a:t>14/03/2019</a:t>
            </a:fld>
            <a:endParaRPr lang="it-IT"/>
          </a:p>
        </p:txBody>
      </p:sp>
      <p:sp>
        <p:nvSpPr>
          <p:cNvPr id="6" name="Footer Placeholder 5"/>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sp>
        <p:nvSpPr>
          <p:cNvPr id="7" name="Slide Number Placeholder 6"/>
          <p:cNvSpPr>
            <a:spLocks noGrp="1"/>
          </p:cNvSpPr>
          <p:nvPr>
            <p:ph type="sldNum" sz="quarter" idx="12"/>
          </p:nvPr>
        </p:nvSpPr>
        <p:spPr/>
        <p:txBody>
          <a:bodyPr/>
          <a:lstStyle/>
          <a:p>
            <a:fld id="{FD0100A0-8055-483D-91C6-1C3BDF759754}" type="slidenum">
              <a:rPr lang="it-IT" smtClean="0"/>
              <a:t>‹N›</a:t>
            </a:fld>
            <a:endParaRPr lang="it-IT"/>
          </a:p>
        </p:txBody>
      </p:sp>
    </p:spTree>
    <p:extLst>
      <p:ext uri="{BB962C8B-B14F-4D97-AF65-F5344CB8AC3E}">
        <p14:creationId xmlns:p14="http://schemas.microsoft.com/office/powerpoint/2010/main" val="49736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8C8B6E4-2098-4E7C-8AAD-D61C62045E3A}" type="datetime1">
              <a:rPr lang="it-IT" smtClean="0"/>
              <a:t>14/03/2019</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it-IT" smtClean="0"/>
              <a:t>Ufficio Consigliera regionale di parità-  Regione Liguria - Dipartimento Salute e Servizi sociali</a:t>
            </a:r>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D0100A0-8055-483D-91C6-1C3BDF759754}" type="slidenum">
              <a:rPr lang="it-IT" smtClean="0"/>
              <a:t>‹N›</a:t>
            </a:fld>
            <a:endParaRPr lang="it-IT"/>
          </a:p>
        </p:txBody>
      </p:sp>
    </p:spTree>
    <p:extLst>
      <p:ext uri="{BB962C8B-B14F-4D97-AF65-F5344CB8AC3E}">
        <p14:creationId xmlns:p14="http://schemas.microsoft.com/office/powerpoint/2010/main" val="2099085122"/>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1.jpe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jpeg"/><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cid:image002.png@01D4CCE8.96271650" TargetMode="External"/><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LE MOLESTIE E LAVIOLENZA NEI LUOGHI DI LAVORO</a:t>
            </a:r>
            <a:br>
              <a:rPr lang="it-IT" dirty="0" smtClean="0"/>
            </a:br>
            <a:endParaRPr lang="it-IT" dirty="0"/>
          </a:p>
        </p:txBody>
      </p:sp>
      <p:sp>
        <p:nvSpPr>
          <p:cNvPr id="3" name="Sottotitolo 2"/>
          <p:cNvSpPr>
            <a:spLocks noGrp="1"/>
          </p:cNvSpPr>
          <p:nvPr>
            <p:ph type="subTitle" idx="1"/>
          </p:nvPr>
        </p:nvSpPr>
        <p:spPr/>
        <p:txBody>
          <a:bodyPr/>
          <a:lstStyle/>
          <a:p>
            <a:r>
              <a:rPr lang="it-IT" dirty="0" smtClean="0"/>
              <a:t>Nuovi strumenti di lettura analisi e contrasto del fenomeno</a:t>
            </a:r>
            <a:endParaRPr lang="it-IT" dirty="0"/>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Tree>
    <p:extLst>
      <p:ext uri="{BB962C8B-B14F-4D97-AF65-F5344CB8AC3E}">
        <p14:creationId xmlns:p14="http://schemas.microsoft.com/office/powerpoint/2010/main" val="2230566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8581" y="296883"/>
            <a:ext cx="8534400" cy="5150922"/>
          </a:xfrm>
        </p:spPr>
        <p:txBody>
          <a:bodyPr>
            <a:normAutofit/>
          </a:bodyPr>
          <a:lstStyle/>
          <a:p>
            <a:pPr marL="0" indent="0">
              <a:buNone/>
            </a:pPr>
            <a:r>
              <a:rPr lang="it-IT" dirty="0" smtClean="0">
                <a:solidFill>
                  <a:srgbClr val="FFFF00"/>
                </a:solidFill>
              </a:rPr>
              <a:t>IMPEGNI CONTENUTI NELL’ACCORDO</a:t>
            </a:r>
          </a:p>
          <a:p>
            <a:pPr>
              <a:buFont typeface="Wingdings" panose="05000000000000000000" pitchFamily="2" charset="2"/>
              <a:buChar char="q"/>
            </a:pPr>
            <a:r>
              <a:rPr lang="it-IT" dirty="0" smtClean="0">
                <a:solidFill>
                  <a:schemeClr val="tx1"/>
                </a:solidFill>
              </a:rPr>
              <a:t>DIFFONDERE IL principio </a:t>
            </a:r>
            <a:r>
              <a:rPr lang="it-IT" dirty="0">
                <a:solidFill>
                  <a:schemeClr val="tx1"/>
                </a:solidFill>
              </a:rPr>
              <a:t>della inaccettabilità di ogni atto o comportamento che si configuri come molestia o violenza nei luoghi di </a:t>
            </a:r>
            <a:r>
              <a:rPr lang="it-IT" dirty="0" smtClean="0">
                <a:solidFill>
                  <a:schemeClr val="tx1"/>
                </a:solidFill>
              </a:rPr>
              <a:t>lavoro</a:t>
            </a:r>
          </a:p>
          <a:p>
            <a:pPr>
              <a:buFont typeface="Wingdings" panose="05000000000000000000" pitchFamily="2" charset="2"/>
              <a:buChar char="q"/>
            </a:pPr>
            <a:r>
              <a:rPr lang="it-IT" dirty="0">
                <a:solidFill>
                  <a:schemeClr val="tx1"/>
                </a:solidFill>
              </a:rPr>
              <a:t>Promuovere iniziative di informazione e formazione all’interno delle </a:t>
            </a:r>
            <a:r>
              <a:rPr lang="it-IT" dirty="0" smtClean="0">
                <a:solidFill>
                  <a:schemeClr val="tx1"/>
                </a:solidFill>
              </a:rPr>
              <a:t>aziende</a:t>
            </a:r>
          </a:p>
          <a:p>
            <a:pPr>
              <a:buFont typeface="Wingdings" panose="05000000000000000000" pitchFamily="2" charset="2"/>
              <a:buChar char="q"/>
            </a:pPr>
            <a:r>
              <a:rPr lang="it-IT" dirty="0" smtClean="0">
                <a:solidFill>
                  <a:schemeClr val="tx1"/>
                </a:solidFill>
              </a:rPr>
              <a:t>Individuare e implementare le strutture c/o le quali rivolgersi sul territorio ( allegato B)</a:t>
            </a:r>
          </a:p>
          <a:p>
            <a:pPr>
              <a:buFont typeface="Wingdings" panose="05000000000000000000" pitchFamily="2" charset="2"/>
              <a:buChar char="q"/>
            </a:pPr>
            <a:r>
              <a:rPr lang="it-IT" dirty="0" smtClean="0">
                <a:solidFill>
                  <a:schemeClr val="tx1"/>
                </a:solidFill>
              </a:rPr>
              <a:t>Attivare un TAVOLO DI MONITORAGGIO </a:t>
            </a:r>
          </a:p>
          <a:p>
            <a:pPr marL="0" indent="0">
              <a:buNone/>
            </a:pPr>
            <a:endParaRPr lang="it-IT" dirty="0"/>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Tree>
    <p:extLst>
      <p:ext uri="{BB962C8B-B14F-4D97-AF65-F5344CB8AC3E}">
        <p14:creationId xmlns:p14="http://schemas.microsoft.com/office/powerpoint/2010/main" val="3183937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4212" y="685801"/>
            <a:ext cx="8534400" cy="1178626"/>
          </a:xfrm>
        </p:spPr>
        <p:txBody>
          <a:bodyPr/>
          <a:lstStyle/>
          <a:p>
            <a:r>
              <a:rPr lang="it-IT" dirty="0" smtClean="0">
                <a:solidFill>
                  <a:srgbClr val="FFFF00"/>
                </a:solidFill>
              </a:rPr>
              <a:t>SI RINGRAZIANO </a:t>
            </a:r>
            <a:endParaRPr lang="it-IT" dirty="0">
              <a:solidFill>
                <a:srgbClr val="FFFF00"/>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104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73" y="1938998"/>
            <a:ext cx="13335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id:image003.png@01D4C3A5.930474F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439554" y="1941011"/>
            <a:ext cx="676275" cy="4953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502" y="1975819"/>
            <a:ext cx="698500" cy="4794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7738" y="1986686"/>
            <a:ext cx="8286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download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4081" y="2022683"/>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wnload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0799" y="1982871"/>
            <a:ext cx="5429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download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5158" y="1957387"/>
            <a:ext cx="5524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9042" y="2045401"/>
            <a:ext cx="6381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ownload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1589" y="2690503"/>
            <a:ext cx="7429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nf-liguri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10920" y="2712771"/>
            <a:ext cx="609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ownload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6488" y="2608262"/>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ownload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57225" y="2686050"/>
            <a:ext cx="70485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ownload 1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34662" y="2688122"/>
            <a:ext cx="8191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6000" y="2648445"/>
            <a:ext cx="7429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ownload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81138" y="2659460"/>
            <a:ext cx="6858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1589" y="3540124"/>
            <a:ext cx="581025"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ownloa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18546" y="3544641"/>
            <a:ext cx="561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94858" y="3623521"/>
            <a:ext cx="1257300" cy="234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ownload 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43981" y="3571876"/>
            <a:ext cx="97155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ordine-consulenti-del-lavoro-di-genov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07354" y="3458447"/>
            <a:ext cx="1609725" cy="371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0ba8eea74092314857f5254196e78e4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65240" y="4381500"/>
            <a:ext cx="4572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703468" y="4423581"/>
            <a:ext cx="504825" cy="2698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USSI_Ligur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40502" y="4417891"/>
            <a:ext cx="685800"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25"/>
          <p:cNvSpPr>
            <a:spLocks noChangeArrowheads="1"/>
          </p:cNvSpPr>
          <p:nvPr/>
        </p:nvSpPr>
        <p:spPr bwMode="auto">
          <a:xfrm>
            <a:off x="0" y="98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6" name="Rectangle 26"/>
          <p:cNvSpPr>
            <a:spLocks noChangeArrowheads="1"/>
          </p:cNvSpPr>
          <p:nvPr/>
        </p:nvSpPr>
        <p:spPr bwMode="auto">
          <a:xfrm>
            <a:off x="0" y="1476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8" name="Rectangle 27"/>
          <p:cNvSpPr>
            <a:spLocks noChangeArrowheads="1"/>
          </p:cNvSpPr>
          <p:nvPr/>
        </p:nvSpPr>
        <p:spPr bwMode="auto">
          <a:xfrm>
            <a:off x="0" y="1955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9" name="Rectangle 28"/>
          <p:cNvSpPr>
            <a:spLocks noChangeArrowheads="1"/>
          </p:cNvSpPr>
          <p:nvPr/>
        </p:nvSpPr>
        <p:spPr bwMode="auto">
          <a:xfrm>
            <a:off x="269875" y="304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29"/>
          <p:cNvSpPr>
            <a:spLocks noChangeArrowheads="1"/>
          </p:cNvSpPr>
          <p:nvPr/>
        </p:nvSpPr>
        <p:spPr bwMode="auto">
          <a:xfrm>
            <a:off x="269875" y="334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1" name="Rectangle 30"/>
          <p:cNvSpPr>
            <a:spLocks noChangeArrowheads="1"/>
          </p:cNvSpPr>
          <p:nvPr/>
        </p:nvSpPr>
        <p:spPr bwMode="auto">
          <a:xfrm>
            <a:off x="269875" y="361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2" name="Rectangle 31"/>
          <p:cNvSpPr>
            <a:spLocks noChangeArrowheads="1"/>
          </p:cNvSpPr>
          <p:nvPr/>
        </p:nvSpPr>
        <p:spPr bwMode="auto">
          <a:xfrm>
            <a:off x="269875" y="3841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3" name="Rectangle 32"/>
          <p:cNvSpPr>
            <a:spLocks noChangeArrowheads="1"/>
          </p:cNvSpPr>
          <p:nvPr/>
        </p:nvSpPr>
        <p:spPr bwMode="auto">
          <a:xfrm>
            <a:off x="269875" y="4175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4" name="Rectangle 33"/>
          <p:cNvSpPr>
            <a:spLocks noChangeArrowheads="1"/>
          </p:cNvSpPr>
          <p:nvPr/>
        </p:nvSpPr>
        <p:spPr bwMode="auto">
          <a:xfrm>
            <a:off x="269875" y="4518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5" name="Rectangle 34"/>
          <p:cNvSpPr>
            <a:spLocks noChangeArrowheads="1"/>
          </p:cNvSpPr>
          <p:nvPr/>
        </p:nvSpPr>
        <p:spPr bwMode="auto">
          <a:xfrm>
            <a:off x="269875" y="5480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6" name="Rectangle 35"/>
          <p:cNvSpPr>
            <a:spLocks noChangeArrowheads="1"/>
          </p:cNvSpPr>
          <p:nvPr/>
        </p:nvSpPr>
        <p:spPr bwMode="auto">
          <a:xfrm>
            <a:off x="269875" y="5746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7" name="Rectangle 36"/>
          <p:cNvSpPr>
            <a:spLocks noChangeArrowheads="1"/>
          </p:cNvSpPr>
          <p:nvPr/>
        </p:nvSpPr>
        <p:spPr bwMode="auto">
          <a:xfrm>
            <a:off x="269875" y="603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269875" y="621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9" name="Rectangle 38"/>
          <p:cNvSpPr>
            <a:spLocks noChangeArrowheads="1"/>
          </p:cNvSpPr>
          <p:nvPr/>
        </p:nvSpPr>
        <p:spPr bwMode="auto">
          <a:xfrm>
            <a:off x="269875" y="685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53000" algn="l"/>
              </a:tabLst>
              <a:defRPr>
                <a:solidFill>
                  <a:schemeClr val="tx1"/>
                </a:solidFill>
                <a:latin typeface="Arial" panose="020B0604020202020204" pitchFamily="34" charset="0"/>
              </a:defRPr>
            </a:lvl1pPr>
            <a:lvl2pPr eaLnBrk="0" fontAlgn="base" hangingPunct="0">
              <a:spcBef>
                <a:spcPct val="0"/>
              </a:spcBef>
              <a:spcAft>
                <a:spcPct val="0"/>
              </a:spcAft>
              <a:tabLst>
                <a:tab pos="4953000" algn="l"/>
              </a:tabLst>
              <a:defRPr>
                <a:solidFill>
                  <a:schemeClr val="tx1"/>
                </a:solidFill>
                <a:latin typeface="Arial" panose="020B0604020202020204" pitchFamily="34" charset="0"/>
              </a:defRPr>
            </a:lvl2pPr>
            <a:lvl3pPr eaLnBrk="0" fontAlgn="base" hangingPunct="0">
              <a:spcBef>
                <a:spcPct val="0"/>
              </a:spcBef>
              <a:spcAft>
                <a:spcPct val="0"/>
              </a:spcAft>
              <a:tabLst>
                <a:tab pos="4953000" algn="l"/>
              </a:tabLst>
              <a:defRPr>
                <a:solidFill>
                  <a:schemeClr val="tx1"/>
                </a:solidFill>
                <a:latin typeface="Arial" panose="020B0604020202020204" pitchFamily="34" charset="0"/>
              </a:defRPr>
            </a:lvl3pPr>
            <a:lvl4pPr eaLnBrk="0" fontAlgn="base" hangingPunct="0">
              <a:spcBef>
                <a:spcPct val="0"/>
              </a:spcBef>
              <a:spcAft>
                <a:spcPct val="0"/>
              </a:spcAft>
              <a:tabLst>
                <a:tab pos="4953000" algn="l"/>
              </a:tabLst>
              <a:defRPr>
                <a:solidFill>
                  <a:schemeClr val="tx1"/>
                </a:solidFill>
                <a:latin typeface="Arial" panose="020B0604020202020204" pitchFamily="34" charset="0"/>
              </a:defRPr>
            </a:lvl4pPr>
            <a:lvl5pPr eaLnBrk="0" fontAlgn="base" hangingPunct="0">
              <a:spcBef>
                <a:spcPct val="0"/>
              </a:spcBef>
              <a:spcAft>
                <a:spcPct val="0"/>
              </a:spcAft>
              <a:tabLst>
                <a:tab pos="4953000" algn="l"/>
              </a:tabLst>
              <a:defRPr>
                <a:solidFill>
                  <a:schemeClr val="tx1"/>
                </a:solidFill>
                <a:latin typeface="Arial" panose="020B0604020202020204" pitchFamily="34" charset="0"/>
              </a:defRPr>
            </a:lvl5pPr>
            <a:lvl6pPr eaLnBrk="0" fontAlgn="base" hangingPunct="0">
              <a:spcBef>
                <a:spcPct val="0"/>
              </a:spcBef>
              <a:spcAft>
                <a:spcPct val="0"/>
              </a:spcAft>
              <a:tabLst>
                <a:tab pos="4953000" algn="l"/>
              </a:tabLst>
              <a:defRPr>
                <a:solidFill>
                  <a:schemeClr val="tx1"/>
                </a:solidFill>
                <a:latin typeface="Arial" panose="020B0604020202020204" pitchFamily="34" charset="0"/>
              </a:defRPr>
            </a:lvl6pPr>
            <a:lvl7pPr eaLnBrk="0" fontAlgn="base" hangingPunct="0">
              <a:spcBef>
                <a:spcPct val="0"/>
              </a:spcBef>
              <a:spcAft>
                <a:spcPct val="0"/>
              </a:spcAft>
              <a:tabLst>
                <a:tab pos="4953000" algn="l"/>
              </a:tabLst>
              <a:defRPr>
                <a:solidFill>
                  <a:schemeClr val="tx1"/>
                </a:solidFill>
                <a:latin typeface="Arial" panose="020B0604020202020204" pitchFamily="34" charset="0"/>
              </a:defRPr>
            </a:lvl7pPr>
            <a:lvl8pPr eaLnBrk="0" fontAlgn="base" hangingPunct="0">
              <a:spcBef>
                <a:spcPct val="0"/>
              </a:spcBef>
              <a:spcAft>
                <a:spcPct val="0"/>
              </a:spcAft>
              <a:tabLst>
                <a:tab pos="4953000" algn="l"/>
              </a:tabLst>
              <a:defRPr>
                <a:solidFill>
                  <a:schemeClr val="tx1"/>
                </a:solidFill>
                <a:latin typeface="Arial" panose="020B0604020202020204" pitchFamily="34" charset="0"/>
              </a:defRPr>
            </a:lvl8pPr>
            <a:lvl9pPr eaLnBrk="0" fontAlgn="base" hangingPunct="0">
              <a:spcBef>
                <a:spcPct val="0"/>
              </a:spcBef>
              <a:spcAft>
                <a:spcPct val="0"/>
              </a:spcAft>
              <a:tabLst>
                <a:tab pos="495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953000" algn="l"/>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953000" algn="l"/>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0" name="Rectangle 39"/>
          <p:cNvSpPr>
            <a:spLocks noChangeArrowheads="1"/>
          </p:cNvSpPr>
          <p:nvPr/>
        </p:nvSpPr>
        <p:spPr bwMode="auto">
          <a:xfrm>
            <a:off x="449263" y="7086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449263" y="735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2" name="Rectangle 41"/>
          <p:cNvSpPr>
            <a:spLocks noChangeArrowheads="1"/>
          </p:cNvSpPr>
          <p:nvPr/>
        </p:nvSpPr>
        <p:spPr bwMode="auto">
          <a:xfrm>
            <a:off x="0" y="7724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3" name="Rectangle 42"/>
          <p:cNvSpPr>
            <a:spLocks noChangeArrowheads="1"/>
          </p:cNvSpPr>
          <p:nvPr/>
        </p:nvSpPr>
        <p:spPr bwMode="auto">
          <a:xfrm>
            <a:off x="0" y="849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4" name="Rectangle 43"/>
          <p:cNvSpPr>
            <a:spLocks noChangeArrowheads="1"/>
          </p:cNvSpPr>
          <p:nvPr/>
        </p:nvSpPr>
        <p:spPr bwMode="auto">
          <a:xfrm>
            <a:off x="0" y="876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pic>
        <p:nvPicPr>
          <p:cNvPr id="48" name="Immagine 4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Tree>
    <p:extLst>
      <p:ext uri="{BB962C8B-B14F-4D97-AF65-F5344CB8AC3E}">
        <p14:creationId xmlns:p14="http://schemas.microsoft.com/office/powerpoint/2010/main" val="460369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943" y="4620785"/>
            <a:ext cx="3540923" cy="13910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25"/>
          <p:cNvSpPr>
            <a:spLocks noChangeArrowheads="1"/>
          </p:cNvSpPr>
          <p:nvPr/>
        </p:nvSpPr>
        <p:spPr bwMode="auto">
          <a:xfrm>
            <a:off x="0" y="98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6" name="Rectangle 26"/>
          <p:cNvSpPr>
            <a:spLocks noChangeArrowheads="1"/>
          </p:cNvSpPr>
          <p:nvPr/>
        </p:nvSpPr>
        <p:spPr bwMode="auto">
          <a:xfrm>
            <a:off x="0" y="1476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8" name="Rectangle 27"/>
          <p:cNvSpPr>
            <a:spLocks noChangeArrowheads="1"/>
          </p:cNvSpPr>
          <p:nvPr/>
        </p:nvSpPr>
        <p:spPr bwMode="auto">
          <a:xfrm>
            <a:off x="0" y="1955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9" name="Rectangle 28"/>
          <p:cNvSpPr>
            <a:spLocks noChangeArrowheads="1"/>
          </p:cNvSpPr>
          <p:nvPr/>
        </p:nvSpPr>
        <p:spPr bwMode="auto">
          <a:xfrm>
            <a:off x="269875" y="304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29"/>
          <p:cNvSpPr>
            <a:spLocks noChangeArrowheads="1"/>
          </p:cNvSpPr>
          <p:nvPr/>
        </p:nvSpPr>
        <p:spPr bwMode="auto">
          <a:xfrm>
            <a:off x="269875" y="334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1" name="Rectangle 30"/>
          <p:cNvSpPr>
            <a:spLocks noChangeArrowheads="1"/>
          </p:cNvSpPr>
          <p:nvPr/>
        </p:nvSpPr>
        <p:spPr bwMode="auto">
          <a:xfrm>
            <a:off x="269875" y="361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2" name="Rectangle 31"/>
          <p:cNvSpPr>
            <a:spLocks noChangeArrowheads="1"/>
          </p:cNvSpPr>
          <p:nvPr/>
        </p:nvSpPr>
        <p:spPr bwMode="auto">
          <a:xfrm>
            <a:off x="269875" y="3841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3" name="Rectangle 32"/>
          <p:cNvSpPr>
            <a:spLocks noChangeArrowheads="1"/>
          </p:cNvSpPr>
          <p:nvPr/>
        </p:nvSpPr>
        <p:spPr bwMode="auto">
          <a:xfrm>
            <a:off x="269875" y="4175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4" name="Rectangle 33"/>
          <p:cNvSpPr>
            <a:spLocks noChangeArrowheads="1"/>
          </p:cNvSpPr>
          <p:nvPr/>
        </p:nvSpPr>
        <p:spPr bwMode="auto">
          <a:xfrm>
            <a:off x="-1748262" y="34875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it-IT" altLang="it-IT" sz="400" b="0" i="0" u="none" strike="noStrike" cap="none" normalizeH="0" baseline="0" smtClean="0">
                <a:ln>
                  <a:noFill/>
                </a:ln>
                <a:solidFill>
                  <a:srgbClr val="808080"/>
                </a:solidFill>
                <a:effectLst/>
                <a:latin typeface="Book Antiqua" panose="02040602050305030304" pitchFamily="18" charset="0"/>
                <a:ea typeface="Arial" panose="020B0604020202020204" pitchFamily="34" charset="0"/>
                <a:cs typeface="Times New Roman" panose="02020603050405020304" pitchFamily="18" charset="0"/>
              </a:rPr>
              <a:t>                                                                 </a:t>
            </a: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5" name="Rectangle 34"/>
          <p:cNvSpPr>
            <a:spLocks noChangeArrowheads="1"/>
          </p:cNvSpPr>
          <p:nvPr/>
        </p:nvSpPr>
        <p:spPr bwMode="auto">
          <a:xfrm>
            <a:off x="269875" y="5480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6" name="Rectangle 35"/>
          <p:cNvSpPr>
            <a:spLocks noChangeArrowheads="1"/>
          </p:cNvSpPr>
          <p:nvPr/>
        </p:nvSpPr>
        <p:spPr bwMode="auto">
          <a:xfrm>
            <a:off x="269875" y="5746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7" name="Rectangle 36"/>
          <p:cNvSpPr>
            <a:spLocks noChangeArrowheads="1"/>
          </p:cNvSpPr>
          <p:nvPr/>
        </p:nvSpPr>
        <p:spPr bwMode="auto">
          <a:xfrm>
            <a:off x="269875" y="6032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8" name="Rectangle 37"/>
          <p:cNvSpPr>
            <a:spLocks noChangeArrowheads="1"/>
          </p:cNvSpPr>
          <p:nvPr/>
        </p:nvSpPr>
        <p:spPr bwMode="auto">
          <a:xfrm>
            <a:off x="269875" y="621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9" name="Rectangle 38"/>
          <p:cNvSpPr>
            <a:spLocks noChangeArrowheads="1"/>
          </p:cNvSpPr>
          <p:nvPr/>
        </p:nvSpPr>
        <p:spPr bwMode="auto">
          <a:xfrm>
            <a:off x="269875" y="685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953000" algn="l"/>
              </a:tabLst>
              <a:defRPr>
                <a:solidFill>
                  <a:schemeClr val="tx1"/>
                </a:solidFill>
                <a:latin typeface="Arial" panose="020B0604020202020204" pitchFamily="34" charset="0"/>
              </a:defRPr>
            </a:lvl1pPr>
            <a:lvl2pPr eaLnBrk="0" fontAlgn="base" hangingPunct="0">
              <a:spcBef>
                <a:spcPct val="0"/>
              </a:spcBef>
              <a:spcAft>
                <a:spcPct val="0"/>
              </a:spcAft>
              <a:tabLst>
                <a:tab pos="4953000" algn="l"/>
              </a:tabLst>
              <a:defRPr>
                <a:solidFill>
                  <a:schemeClr val="tx1"/>
                </a:solidFill>
                <a:latin typeface="Arial" panose="020B0604020202020204" pitchFamily="34" charset="0"/>
              </a:defRPr>
            </a:lvl2pPr>
            <a:lvl3pPr eaLnBrk="0" fontAlgn="base" hangingPunct="0">
              <a:spcBef>
                <a:spcPct val="0"/>
              </a:spcBef>
              <a:spcAft>
                <a:spcPct val="0"/>
              </a:spcAft>
              <a:tabLst>
                <a:tab pos="4953000" algn="l"/>
              </a:tabLst>
              <a:defRPr>
                <a:solidFill>
                  <a:schemeClr val="tx1"/>
                </a:solidFill>
                <a:latin typeface="Arial" panose="020B0604020202020204" pitchFamily="34" charset="0"/>
              </a:defRPr>
            </a:lvl3pPr>
            <a:lvl4pPr eaLnBrk="0" fontAlgn="base" hangingPunct="0">
              <a:spcBef>
                <a:spcPct val="0"/>
              </a:spcBef>
              <a:spcAft>
                <a:spcPct val="0"/>
              </a:spcAft>
              <a:tabLst>
                <a:tab pos="4953000" algn="l"/>
              </a:tabLst>
              <a:defRPr>
                <a:solidFill>
                  <a:schemeClr val="tx1"/>
                </a:solidFill>
                <a:latin typeface="Arial" panose="020B0604020202020204" pitchFamily="34" charset="0"/>
              </a:defRPr>
            </a:lvl4pPr>
            <a:lvl5pPr eaLnBrk="0" fontAlgn="base" hangingPunct="0">
              <a:spcBef>
                <a:spcPct val="0"/>
              </a:spcBef>
              <a:spcAft>
                <a:spcPct val="0"/>
              </a:spcAft>
              <a:tabLst>
                <a:tab pos="4953000" algn="l"/>
              </a:tabLst>
              <a:defRPr>
                <a:solidFill>
                  <a:schemeClr val="tx1"/>
                </a:solidFill>
                <a:latin typeface="Arial" panose="020B0604020202020204" pitchFamily="34" charset="0"/>
              </a:defRPr>
            </a:lvl5pPr>
            <a:lvl6pPr eaLnBrk="0" fontAlgn="base" hangingPunct="0">
              <a:spcBef>
                <a:spcPct val="0"/>
              </a:spcBef>
              <a:spcAft>
                <a:spcPct val="0"/>
              </a:spcAft>
              <a:tabLst>
                <a:tab pos="4953000" algn="l"/>
              </a:tabLst>
              <a:defRPr>
                <a:solidFill>
                  <a:schemeClr val="tx1"/>
                </a:solidFill>
                <a:latin typeface="Arial" panose="020B0604020202020204" pitchFamily="34" charset="0"/>
              </a:defRPr>
            </a:lvl6pPr>
            <a:lvl7pPr eaLnBrk="0" fontAlgn="base" hangingPunct="0">
              <a:spcBef>
                <a:spcPct val="0"/>
              </a:spcBef>
              <a:spcAft>
                <a:spcPct val="0"/>
              </a:spcAft>
              <a:tabLst>
                <a:tab pos="4953000" algn="l"/>
              </a:tabLst>
              <a:defRPr>
                <a:solidFill>
                  <a:schemeClr val="tx1"/>
                </a:solidFill>
                <a:latin typeface="Arial" panose="020B0604020202020204" pitchFamily="34" charset="0"/>
              </a:defRPr>
            </a:lvl7pPr>
            <a:lvl8pPr eaLnBrk="0" fontAlgn="base" hangingPunct="0">
              <a:spcBef>
                <a:spcPct val="0"/>
              </a:spcBef>
              <a:spcAft>
                <a:spcPct val="0"/>
              </a:spcAft>
              <a:tabLst>
                <a:tab pos="4953000" algn="l"/>
              </a:tabLst>
              <a:defRPr>
                <a:solidFill>
                  <a:schemeClr val="tx1"/>
                </a:solidFill>
                <a:latin typeface="Arial" panose="020B0604020202020204" pitchFamily="34" charset="0"/>
              </a:defRPr>
            </a:lvl8pPr>
            <a:lvl9pPr eaLnBrk="0" fontAlgn="base" hangingPunct="0">
              <a:spcBef>
                <a:spcPct val="0"/>
              </a:spcBef>
              <a:spcAft>
                <a:spcPct val="0"/>
              </a:spcAft>
              <a:tabLst>
                <a:tab pos="495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953000" algn="l"/>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953000" algn="l"/>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0" name="Rectangle 39"/>
          <p:cNvSpPr>
            <a:spLocks noChangeArrowheads="1"/>
          </p:cNvSpPr>
          <p:nvPr/>
        </p:nvSpPr>
        <p:spPr bwMode="auto">
          <a:xfrm>
            <a:off x="449263" y="7086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1" name="Rectangle 40"/>
          <p:cNvSpPr>
            <a:spLocks noChangeArrowheads="1"/>
          </p:cNvSpPr>
          <p:nvPr/>
        </p:nvSpPr>
        <p:spPr bwMode="auto">
          <a:xfrm>
            <a:off x="449263" y="7353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2" name="Rectangle 41"/>
          <p:cNvSpPr>
            <a:spLocks noChangeArrowheads="1"/>
          </p:cNvSpPr>
          <p:nvPr/>
        </p:nvSpPr>
        <p:spPr bwMode="auto">
          <a:xfrm>
            <a:off x="0" y="7724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3" name="Rectangle 42"/>
          <p:cNvSpPr>
            <a:spLocks noChangeArrowheads="1"/>
          </p:cNvSpPr>
          <p:nvPr/>
        </p:nvSpPr>
        <p:spPr bwMode="auto">
          <a:xfrm>
            <a:off x="0" y="8496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4" name="Rectangle 43"/>
          <p:cNvSpPr>
            <a:spLocks noChangeArrowheads="1"/>
          </p:cNvSpPr>
          <p:nvPr/>
        </p:nvSpPr>
        <p:spPr bwMode="auto">
          <a:xfrm>
            <a:off x="0" y="876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it-IT" altLang="it-IT" sz="4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pic>
        <p:nvPicPr>
          <p:cNvPr id="48" name="Immagin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121" y="102969"/>
            <a:ext cx="1689554" cy="2423637"/>
          </a:xfrm>
          <a:prstGeom prst="rect">
            <a:avLst/>
          </a:prstGeom>
        </p:spPr>
      </p:pic>
      <p:graphicFrame>
        <p:nvGraphicFramePr>
          <p:cNvPr id="2" name="Oggetto 1"/>
          <p:cNvGraphicFramePr>
            <a:graphicFrameLocks noChangeAspect="1"/>
          </p:cNvGraphicFramePr>
          <p:nvPr>
            <p:extLst>
              <p:ext uri="{D42A27DB-BD31-4B8C-83A1-F6EECF244321}">
                <p14:modId xmlns:p14="http://schemas.microsoft.com/office/powerpoint/2010/main" val="1454083895"/>
              </p:ext>
            </p:extLst>
          </p:nvPr>
        </p:nvGraphicFramePr>
        <p:xfrm>
          <a:off x="10121902" y="103579"/>
          <a:ext cx="1741548" cy="2478356"/>
        </p:xfrm>
        <a:graphic>
          <a:graphicData uri="http://schemas.openxmlformats.org/presentationml/2006/ole">
            <mc:AlternateContent xmlns:mc="http://schemas.openxmlformats.org/markup-compatibility/2006">
              <mc:Choice xmlns:v="urn:schemas-microsoft-com:vml" Requires="v">
                <p:oleObj spid="_x0000_s1038" name="Acrobat Document" r:id="rId5" imgW="2228816" imgH="3171676" progId="AcroExch.Document.11">
                  <p:embed/>
                </p:oleObj>
              </mc:Choice>
              <mc:Fallback>
                <p:oleObj name="Acrobat Document" r:id="rId5" imgW="2228816" imgH="3171676" progId="AcroExch.Document.11">
                  <p:embed/>
                  <p:pic>
                    <p:nvPicPr>
                      <p:cNvPr id="0" name=""/>
                      <p:cNvPicPr/>
                      <p:nvPr/>
                    </p:nvPicPr>
                    <p:blipFill>
                      <a:blip r:embed="rId6"/>
                      <a:stretch>
                        <a:fillRect/>
                      </a:stretch>
                    </p:blipFill>
                    <p:spPr>
                      <a:xfrm>
                        <a:off x="10121902" y="103579"/>
                        <a:ext cx="1741548" cy="2478356"/>
                      </a:xfrm>
                      <a:prstGeom prst="rect">
                        <a:avLst/>
                      </a:prstGeom>
                    </p:spPr>
                  </p:pic>
                </p:oleObj>
              </mc:Fallback>
            </mc:AlternateContent>
          </a:graphicData>
        </a:graphic>
      </p:graphicFrame>
      <p:sp>
        <p:nvSpPr>
          <p:cNvPr id="25" name="Rettangolo 24"/>
          <p:cNvSpPr/>
          <p:nvPr/>
        </p:nvSpPr>
        <p:spPr>
          <a:xfrm>
            <a:off x="3047999" y="2552700"/>
            <a:ext cx="6119751" cy="1200329"/>
          </a:xfrm>
          <a:prstGeom prst="rect">
            <a:avLst/>
          </a:prstGeom>
        </p:spPr>
        <p:txBody>
          <a:bodyPr wrap="square">
            <a:spAutoFit/>
          </a:bodyPr>
          <a:lstStyle/>
          <a:p>
            <a:pPr algn="just">
              <a:spcAft>
                <a:spcPts val="0"/>
              </a:spcAft>
            </a:pPr>
            <a:r>
              <a:rPr lang="it-IT" i="1" dirty="0">
                <a:latin typeface="Times New Roman" panose="02020603050405020304" pitchFamily="18" charset="0"/>
                <a:ea typeface="SimSun" panose="02010600030101010101" pitchFamily="2" charset="-122"/>
                <a:cs typeface="Tahoma" panose="020B0604030504040204" pitchFamily="34" charset="0"/>
              </a:rPr>
              <a:t>“Quando si parla di diritti e di libertà non si deve parlare in prima persona, ma si deve pensare ai diritti di tutti. Solo associando ai diritti il valore collettivo noi possiamo dare un senso ai diritti</a:t>
            </a:r>
            <a:r>
              <a:rPr lang="it-IT" i="1" dirty="0" smtClean="0">
                <a:latin typeface="Times New Roman" panose="02020603050405020304" pitchFamily="18" charset="0"/>
                <a:ea typeface="SimSun" panose="02010600030101010101" pitchFamily="2" charset="-122"/>
                <a:cs typeface="Tahoma" panose="020B0604030504040204" pitchFamily="34" charset="0"/>
              </a:rPr>
              <a:t>” -Vittorio </a:t>
            </a:r>
            <a:r>
              <a:rPr lang="it-IT" i="1" dirty="0" err="1" smtClean="0">
                <a:latin typeface="Times New Roman" panose="02020603050405020304" pitchFamily="18" charset="0"/>
                <a:ea typeface="SimSun" panose="02010600030101010101" pitchFamily="2" charset="-122"/>
                <a:cs typeface="Tahoma" panose="020B0604030504040204" pitchFamily="34" charset="0"/>
              </a:rPr>
              <a:t>Foa</a:t>
            </a:r>
            <a:r>
              <a:rPr lang="it-IT" i="1" dirty="0" smtClean="0">
                <a:latin typeface="Times New Roman" panose="02020603050405020304" pitchFamily="18" charset="0"/>
                <a:ea typeface="SimSun" panose="02010600030101010101" pitchFamily="2" charset="-122"/>
                <a:cs typeface="Tahoma" panose="020B0604030504040204" pitchFamily="34" charset="0"/>
              </a:rPr>
              <a:t>-</a:t>
            </a:r>
            <a:endParaRPr lang="it-IT" sz="1600" i="1" dirty="0">
              <a:effectLst/>
              <a:latin typeface="Calibri" panose="020F050202020403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2059791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8685419" cy="4361214"/>
          </a:xfrm>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137946" y="178130"/>
            <a:ext cx="8602293" cy="5177641"/>
          </a:xfrm>
        </p:spPr>
        <p:txBody>
          <a:bodyPr>
            <a:normAutofit/>
          </a:bodyPr>
          <a:lstStyle/>
          <a:p>
            <a:r>
              <a:rPr lang="it-IT" dirty="0" smtClean="0">
                <a:solidFill>
                  <a:srgbClr val="FFFF00"/>
                </a:solidFill>
              </a:rPr>
              <a:t>DATI ISTAT  APRILE 2018 </a:t>
            </a:r>
            <a:endParaRPr lang="it-IT" dirty="0"/>
          </a:p>
          <a:p>
            <a:r>
              <a:rPr lang="it-IT" b="1" dirty="0"/>
              <a:t>1 milione 403 mila </a:t>
            </a:r>
            <a:r>
              <a:rPr lang="it-IT" dirty="0"/>
              <a:t>donne fra i 15 e i 65 anni hanno subito molestie fisiche o ricatti sessuali sul posto di lavoro nel corso della loro vita lavorativa </a:t>
            </a:r>
          </a:p>
          <a:p>
            <a:endParaRPr lang="it-IT" dirty="0"/>
          </a:p>
          <a:p>
            <a:r>
              <a:rPr lang="it-IT" dirty="0">
                <a:solidFill>
                  <a:schemeClr val="tx1"/>
                </a:solidFill>
              </a:rPr>
              <a:t>Rappresentano quasi il 9 per cento (</a:t>
            </a:r>
            <a:r>
              <a:rPr lang="it-IT" b="1" dirty="0">
                <a:solidFill>
                  <a:schemeClr val="tx1"/>
                </a:solidFill>
              </a:rPr>
              <a:t>8,9%</a:t>
            </a:r>
            <a:r>
              <a:rPr lang="it-IT" dirty="0">
                <a:solidFill>
                  <a:schemeClr val="tx1"/>
                </a:solidFill>
              </a:rPr>
              <a:t>) delle lavoratrici attuali o passate, incluse le donne in cerca di occupazione. Erano l’</a:t>
            </a:r>
            <a:r>
              <a:rPr lang="it-IT" b="1" dirty="0">
                <a:solidFill>
                  <a:schemeClr val="tx1"/>
                </a:solidFill>
              </a:rPr>
              <a:t>8,5% </a:t>
            </a:r>
            <a:r>
              <a:rPr lang="it-IT" dirty="0">
                <a:solidFill>
                  <a:schemeClr val="tx1"/>
                </a:solidFill>
              </a:rPr>
              <a:t>nel 2008-2009 </a:t>
            </a:r>
          </a:p>
          <a:p>
            <a:r>
              <a:rPr lang="it-IT" dirty="0">
                <a:solidFill>
                  <a:schemeClr val="tx1"/>
                </a:solidFill>
              </a:rPr>
              <a:t> Nei tre anni precedenti all'indagine, ovvero fra il 2013 e il 2016, hanno subito questi episodi oltre </a:t>
            </a:r>
            <a:r>
              <a:rPr lang="it-IT" b="1" dirty="0">
                <a:solidFill>
                  <a:schemeClr val="tx1"/>
                </a:solidFill>
              </a:rPr>
              <a:t>425 mila </a:t>
            </a:r>
            <a:r>
              <a:rPr lang="it-IT" dirty="0">
                <a:solidFill>
                  <a:schemeClr val="tx1"/>
                </a:solidFill>
              </a:rPr>
              <a:t>donne (il </a:t>
            </a:r>
            <a:r>
              <a:rPr lang="it-IT" b="1" dirty="0">
                <a:solidFill>
                  <a:schemeClr val="tx1"/>
                </a:solidFill>
              </a:rPr>
              <a:t>2,7%</a:t>
            </a:r>
            <a:r>
              <a:rPr lang="it-IT" dirty="0">
                <a:solidFill>
                  <a:schemeClr val="tx1"/>
                </a:solidFill>
              </a:rPr>
              <a:t>). Erano il </a:t>
            </a:r>
            <a:r>
              <a:rPr lang="it-IT" b="1" dirty="0">
                <a:solidFill>
                  <a:schemeClr val="tx1"/>
                </a:solidFill>
              </a:rPr>
              <a:t>2,4% </a:t>
            </a:r>
            <a:r>
              <a:rPr lang="it-IT" dirty="0">
                <a:solidFill>
                  <a:schemeClr val="tx1"/>
                </a:solidFill>
              </a:rPr>
              <a:t>nel 2008-2009 </a:t>
            </a:r>
          </a:p>
          <a:p>
            <a:endParaRPr lang="it-IT" dirty="0">
              <a:solidFill>
                <a:srgbClr val="FFFF00"/>
              </a:solidFill>
            </a:endParaRPr>
          </a:p>
          <a:p>
            <a:endParaRPr lang="it-IT" dirty="0" smtClean="0">
              <a:solidFill>
                <a:srgbClr val="FFFF00"/>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
        <p:nvSpPr>
          <p:cNvPr id="15" name="Rettangolo 14"/>
          <p:cNvSpPr/>
          <p:nvPr/>
        </p:nvSpPr>
        <p:spPr>
          <a:xfrm>
            <a:off x="137947" y="685799"/>
            <a:ext cx="8519166" cy="1059874"/>
          </a:xfrm>
          <a:prstGeom prst="rect">
            <a:avLst/>
          </a:prstGeom>
          <a:gradFill flip="none" rotWithShape="1">
            <a:gsLst>
              <a:gs pos="0">
                <a:schemeClr val="tx1">
                  <a:lumMod val="85000"/>
                  <a:shade val="30000"/>
                  <a:satMod val="115000"/>
                </a:schemeClr>
              </a:gs>
              <a:gs pos="50000">
                <a:schemeClr val="tx1">
                  <a:lumMod val="85000"/>
                  <a:shade val="67500"/>
                  <a:satMod val="115000"/>
                </a:schemeClr>
              </a:gs>
              <a:gs pos="100000">
                <a:schemeClr val="tx1">
                  <a:lumMod val="85000"/>
                  <a:shade val="100000"/>
                  <a:satMod val="115000"/>
                </a:schemeClr>
              </a:gs>
            </a:gsLst>
            <a:path path="circle">
              <a:fillToRect l="100000" t="100000"/>
            </a:path>
            <a:tileRect r="-100000" b="-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solidFill>
                  <a:schemeClr val="bg1"/>
                </a:solidFill>
              </a:rPr>
              <a:t>VIOLENZA SUI LUOGHI DI LAVORO</a:t>
            </a:r>
          </a:p>
          <a:p>
            <a:r>
              <a:rPr lang="it-IT" b="1" dirty="0" smtClean="0">
                <a:solidFill>
                  <a:schemeClr val="bg1"/>
                </a:solidFill>
              </a:rPr>
              <a:t>1 </a:t>
            </a:r>
            <a:r>
              <a:rPr lang="it-IT" b="1" dirty="0">
                <a:solidFill>
                  <a:schemeClr val="bg1"/>
                </a:solidFill>
              </a:rPr>
              <a:t>milione 403 mila </a:t>
            </a:r>
            <a:r>
              <a:rPr lang="it-IT" dirty="0">
                <a:solidFill>
                  <a:schemeClr val="bg1"/>
                </a:solidFill>
              </a:rPr>
              <a:t>donne fra i 15 e i 65 anni hanno subito molestie fisiche o ricatti sessuali sul posto di lavoro nel corso della loro vita lavorativa </a:t>
            </a:r>
          </a:p>
        </p:txBody>
      </p:sp>
    </p:spTree>
    <p:extLst>
      <p:ext uri="{BB962C8B-B14F-4D97-AF65-F5344CB8AC3E}">
        <p14:creationId xmlns:p14="http://schemas.microsoft.com/office/powerpoint/2010/main" val="3897674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8685419" cy="4361214"/>
          </a:xfrm>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137946" y="178130"/>
            <a:ext cx="8602293" cy="5177641"/>
          </a:xfrm>
        </p:spPr>
        <p:txBody>
          <a:bodyPr>
            <a:normAutofit fontScale="77500" lnSpcReduction="20000"/>
          </a:bodyPr>
          <a:lstStyle/>
          <a:p>
            <a:r>
              <a:rPr lang="it-IT" sz="2400" dirty="0" smtClean="0">
                <a:solidFill>
                  <a:srgbClr val="FFFF00"/>
                </a:solidFill>
              </a:rPr>
              <a:t>DATI ISTAT  APRILE 2018 </a:t>
            </a:r>
            <a:endParaRPr lang="it-IT" sz="2400" dirty="0"/>
          </a:p>
          <a:p>
            <a:endParaRPr lang="it-IT" dirty="0" smtClean="0"/>
          </a:p>
          <a:p>
            <a:endParaRPr lang="it-IT" dirty="0"/>
          </a:p>
          <a:p>
            <a:endParaRPr lang="it-IT" dirty="0" smtClean="0"/>
          </a:p>
          <a:p>
            <a:endParaRPr lang="it-IT" dirty="0">
              <a:solidFill>
                <a:srgbClr val="FFFF00"/>
              </a:solidFill>
            </a:endParaRPr>
          </a:p>
          <a:p>
            <a:endParaRPr lang="it-IT" dirty="0">
              <a:solidFill>
                <a:schemeClr val="tx1"/>
              </a:solidFill>
            </a:endParaRPr>
          </a:p>
          <a:p>
            <a:r>
              <a:rPr lang="it-IT" sz="2400" dirty="0">
                <a:solidFill>
                  <a:schemeClr val="tx1"/>
                </a:solidFill>
              </a:rPr>
              <a:t>Rappresentano il </a:t>
            </a:r>
            <a:r>
              <a:rPr lang="it-IT" sz="2400" b="1" dirty="0">
                <a:solidFill>
                  <a:schemeClr val="tx1"/>
                </a:solidFill>
              </a:rPr>
              <a:t>7,5% </a:t>
            </a:r>
            <a:r>
              <a:rPr lang="it-IT" sz="2400" dirty="0">
                <a:solidFill>
                  <a:schemeClr val="tx1"/>
                </a:solidFill>
              </a:rPr>
              <a:t>delle donne che lavorano o hanno lavorato in passato </a:t>
            </a:r>
          </a:p>
          <a:p>
            <a:r>
              <a:rPr lang="it-IT" sz="2400" dirty="0">
                <a:solidFill>
                  <a:schemeClr val="tx1"/>
                </a:solidFill>
              </a:rPr>
              <a:t> Nell’</a:t>
            </a:r>
            <a:r>
              <a:rPr lang="it-IT" sz="2400" b="1" dirty="0">
                <a:solidFill>
                  <a:schemeClr val="tx1"/>
                </a:solidFill>
              </a:rPr>
              <a:t>11,3% </a:t>
            </a:r>
            <a:r>
              <a:rPr lang="it-IT" sz="2400" dirty="0">
                <a:solidFill>
                  <a:schemeClr val="tx1"/>
                </a:solidFill>
              </a:rPr>
              <a:t>dei casi più ricatti dalla stessa persona </a:t>
            </a:r>
          </a:p>
          <a:p>
            <a:r>
              <a:rPr lang="it-IT" sz="2400" dirty="0">
                <a:solidFill>
                  <a:schemeClr val="tx1"/>
                </a:solidFill>
              </a:rPr>
              <a:t>11,9% richieste di prestazioni sessuali </a:t>
            </a:r>
          </a:p>
          <a:p>
            <a:r>
              <a:rPr lang="it-IT" sz="2400" dirty="0">
                <a:solidFill>
                  <a:schemeClr val="tx1"/>
                </a:solidFill>
              </a:rPr>
              <a:t>10,1% richieste di disponibilità sessuale </a:t>
            </a:r>
          </a:p>
          <a:p>
            <a:r>
              <a:rPr lang="it-IT" sz="2400" dirty="0">
                <a:solidFill>
                  <a:schemeClr val="tx1"/>
                </a:solidFill>
              </a:rPr>
              <a:t>25,5% ricatti sessuali per avanzamenti/carriera </a:t>
            </a:r>
          </a:p>
          <a:p>
            <a:r>
              <a:rPr lang="it-IT" sz="2400" dirty="0">
                <a:solidFill>
                  <a:schemeClr val="tx1"/>
                </a:solidFill>
              </a:rPr>
              <a:t> Il </a:t>
            </a:r>
            <a:r>
              <a:rPr lang="it-IT" sz="2400" b="1" dirty="0">
                <a:solidFill>
                  <a:schemeClr val="tx1"/>
                </a:solidFill>
              </a:rPr>
              <a:t>32,4% </a:t>
            </a:r>
            <a:r>
              <a:rPr lang="it-IT" sz="2400" dirty="0">
                <a:solidFill>
                  <a:schemeClr val="tx1"/>
                </a:solidFill>
              </a:rPr>
              <a:t>dei ricatti sessuali è ripetuto quotidianamente </a:t>
            </a:r>
            <a:endParaRPr lang="it-IT" sz="2400" dirty="0" smtClean="0">
              <a:solidFill>
                <a:schemeClr val="tx1"/>
              </a:solidFill>
            </a:endParaRPr>
          </a:p>
          <a:p>
            <a:r>
              <a:rPr lang="it-IT" sz="2400" dirty="0" smtClean="0">
                <a:solidFill>
                  <a:schemeClr val="tx1"/>
                </a:solidFill>
              </a:rPr>
              <a:t>o </a:t>
            </a:r>
            <a:r>
              <a:rPr lang="it-IT" sz="2400" dirty="0">
                <a:solidFill>
                  <a:schemeClr val="tx1"/>
                </a:solidFill>
              </a:rPr>
              <a:t>più volte alla settimana, il </a:t>
            </a:r>
            <a:r>
              <a:rPr lang="it-IT" sz="2400" b="1" dirty="0">
                <a:solidFill>
                  <a:schemeClr val="tx1"/>
                </a:solidFill>
              </a:rPr>
              <a:t>17,4% </a:t>
            </a:r>
            <a:r>
              <a:rPr lang="it-IT" sz="2400" dirty="0">
                <a:solidFill>
                  <a:schemeClr val="tx1"/>
                </a:solidFill>
              </a:rPr>
              <a:t>circa una volta </a:t>
            </a:r>
            <a:endParaRPr lang="it-IT" sz="2400" dirty="0" smtClean="0">
              <a:solidFill>
                <a:schemeClr val="tx1"/>
              </a:solidFill>
            </a:endParaRPr>
          </a:p>
          <a:p>
            <a:r>
              <a:rPr lang="it-IT" sz="2400" dirty="0" smtClean="0">
                <a:solidFill>
                  <a:schemeClr val="tx1"/>
                </a:solidFill>
              </a:rPr>
              <a:t>a </a:t>
            </a:r>
            <a:r>
              <a:rPr lang="it-IT" sz="2400" dirty="0">
                <a:solidFill>
                  <a:schemeClr val="tx1"/>
                </a:solidFill>
              </a:rPr>
              <a:t>settimana, il </a:t>
            </a:r>
            <a:r>
              <a:rPr lang="it-IT" sz="2400" b="1" dirty="0">
                <a:solidFill>
                  <a:schemeClr val="tx1"/>
                </a:solidFill>
              </a:rPr>
              <a:t>29,4% </a:t>
            </a:r>
            <a:r>
              <a:rPr lang="it-IT" sz="2400" dirty="0">
                <a:solidFill>
                  <a:schemeClr val="tx1"/>
                </a:solidFill>
              </a:rPr>
              <a:t>qualche volta al mese </a:t>
            </a:r>
            <a:r>
              <a:rPr lang="it-IT" sz="2400" dirty="0" smtClean="0">
                <a:solidFill>
                  <a:schemeClr val="tx1"/>
                </a:solidFill>
              </a:rPr>
              <a:t>e </a:t>
            </a:r>
            <a:r>
              <a:rPr lang="it-IT" sz="2400" dirty="0">
                <a:solidFill>
                  <a:schemeClr val="tx1"/>
                </a:solidFill>
              </a:rPr>
              <a:t>il </a:t>
            </a:r>
            <a:r>
              <a:rPr lang="it-IT" sz="2400" b="1" dirty="0">
                <a:solidFill>
                  <a:schemeClr val="tx1"/>
                </a:solidFill>
              </a:rPr>
              <a:t>19,2% </a:t>
            </a:r>
            <a:r>
              <a:rPr lang="it-IT" sz="2400" dirty="0">
                <a:solidFill>
                  <a:schemeClr val="tx1"/>
                </a:solidFill>
              </a:rPr>
              <a:t>più raramente </a:t>
            </a:r>
          </a:p>
          <a:p>
            <a:endParaRPr lang="it-IT" dirty="0" smtClean="0">
              <a:solidFill>
                <a:srgbClr val="FFFF00"/>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
        <p:nvSpPr>
          <p:cNvPr id="15" name="Rettangolo 14"/>
          <p:cNvSpPr/>
          <p:nvPr/>
        </p:nvSpPr>
        <p:spPr>
          <a:xfrm>
            <a:off x="137947" y="685799"/>
            <a:ext cx="8519166" cy="1059874"/>
          </a:xfrm>
          <a:prstGeom prst="rect">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l="100000" t="100000"/>
            </a:path>
            <a:tileRect r="-100000" b="-100000"/>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solidFill>
                  <a:schemeClr val="bg1"/>
                </a:solidFill>
              </a:rPr>
              <a:t>RICATTI SESSUALI</a:t>
            </a:r>
          </a:p>
          <a:p>
            <a:r>
              <a:rPr lang="it-IT" b="1" dirty="0" smtClean="0">
                <a:solidFill>
                  <a:schemeClr val="bg1"/>
                </a:solidFill>
              </a:rPr>
              <a:t>1 </a:t>
            </a:r>
            <a:r>
              <a:rPr lang="it-IT" b="1" dirty="0">
                <a:solidFill>
                  <a:schemeClr val="bg1"/>
                </a:solidFill>
              </a:rPr>
              <a:t>milione 173 mila </a:t>
            </a:r>
            <a:r>
              <a:rPr lang="it-IT" dirty="0">
                <a:solidFill>
                  <a:schemeClr val="bg1"/>
                </a:solidFill>
              </a:rPr>
              <a:t>donne fra i 15 e i 65 anni hanno subito ricatti sessuali sul posto di lavoro nel corso della loro vita lavorativa </a:t>
            </a:r>
          </a:p>
        </p:txBody>
      </p:sp>
    </p:spTree>
    <p:extLst>
      <p:ext uri="{BB962C8B-B14F-4D97-AF65-F5344CB8AC3E}">
        <p14:creationId xmlns:p14="http://schemas.microsoft.com/office/powerpoint/2010/main" val="2940288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8685419" cy="4361214"/>
          </a:xfrm>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137946" y="178130"/>
            <a:ext cx="8602293" cy="5177641"/>
          </a:xfrm>
        </p:spPr>
        <p:txBody>
          <a:bodyPr>
            <a:normAutofit lnSpcReduction="10000"/>
          </a:bodyPr>
          <a:lstStyle/>
          <a:p>
            <a:r>
              <a:rPr lang="it-IT" dirty="0" smtClean="0">
                <a:solidFill>
                  <a:srgbClr val="FFFF00"/>
                </a:solidFill>
              </a:rPr>
              <a:t>DATI ISTAT  APRILE 2018 </a:t>
            </a:r>
            <a:endParaRPr lang="it-IT" dirty="0"/>
          </a:p>
          <a:p>
            <a:endParaRPr lang="it-IT" dirty="0" smtClean="0"/>
          </a:p>
          <a:p>
            <a:endParaRPr lang="it-IT" dirty="0"/>
          </a:p>
          <a:p>
            <a:endParaRPr lang="it-IT" dirty="0" smtClean="0"/>
          </a:p>
          <a:p>
            <a:endParaRPr lang="it-IT" dirty="0">
              <a:solidFill>
                <a:schemeClr val="tx1"/>
              </a:solidFill>
            </a:endParaRPr>
          </a:p>
          <a:p>
            <a:r>
              <a:rPr lang="it-IT" dirty="0">
                <a:solidFill>
                  <a:schemeClr val="tx1"/>
                </a:solidFill>
              </a:rPr>
              <a:t>Ne ha parlato soprattutto con i colleghi (</a:t>
            </a:r>
            <a:r>
              <a:rPr lang="it-IT" b="1" dirty="0">
                <a:solidFill>
                  <a:schemeClr val="tx1"/>
                </a:solidFill>
              </a:rPr>
              <a:t>8,2%</a:t>
            </a:r>
            <a:r>
              <a:rPr lang="it-IT" dirty="0">
                <a:solidFill>
                  <a:schemeClr val="tx1"/>
                </a:solidFill>
              </a:rPr>
              <a:t>), molto meno con il datore di lavoro (</a:t>
            </a:r>
            <a:r>
              <a:rPr lang="it-IT" b="1" dirty="0">
                <a:solidFill>
                  <a:schemeClr val="tx1"/>
                </a:solidFill>
              </a:rPr>
              <a:t>4,1%</a:t>
            </a:r>
            <a:r>
              <a:rPr lang="it-IT" dirty="0">
                <a:solidFill>
                  <a:schemeClr val="tx1"/>
                </a:solidFill>
              </a:rPr>
              <a:t>), con i dirigenti o l’amministrazione del posto di lavoro (</a:t>
            </a:r>
            <a:r>
              <a:rPr lang="it-IT" b="1" dirty="0">
                <a:solidFill>
                  <a:schemeClr val="tx1"/>
                </a:solidFill>
              </a:rPr>
              <a:t>3,3%</a:t>
            </a:r>
            <a:r>
              <a:rPr lang="it-IT" dirty="0">
                <a:solidFill>
                  <a:schemeClr val="tx1"/>
                </a:solidFill>
              </a:rPr>
              <a:t>) o con i sindacati (</a:t>
            </a:r>
            <a:r>
              <a:rPr lang="it-IT" b="1" dirty="0">
                <a:solidFill>
                  <a:schemeClr val="tx1"/>
                </a:solidFill>
              </a:rPr>
              <a:t>1,0%</a:t>
            </a:r>
            <a:r>
              <a:rPr lang="it-IT" dirty="0">
                <a:solidFill>
                  <a:schemeClr val="tx1"/>
                </a:solidFill>
              </a:rPr>
              <a:t>) </a:t>
            </a:r>
          </a:p>
          <a:p>
            <a:r>
              <a:rPr lang="it-IT" dirty="0">
                <a:solidFill>
                  <a:schemeClr val="tx1"/>
                </a:solidFill>
              </a:rPr>
              <a:t> Motivazioni più frequenti per non denunciare: </a:t>
            </a:r>
            <a:r>
              <a:rPr lang="it-IT" b="1" dirty="0">
                <a:solidFill>
                  <a:schemeClr val="tx1"/>
                </a:solidFill>
              </a:rPr>
              <a:t>scarsa gravità percepita dell’episodio </a:t>
            </a:r>
            <a:r>
              <a:rPr lang="it-IT" dirty="0">
                <a:solidFill>
                  <a:schemeClr val="tx1"/>
                </a:solidFill>
              </a:rPr>
              <a:t>(27,4%), </a:t>
            </a:r>
            <a:r>
              <a:rPr lang="it-IT" b="1" dirty="0">
                <a:solidFill>
                  <a:schemeClr val="tx1"/>
                </a:solidFill>
              </a:rPr>
              <a:t>mancanza di fiducia nelle forze dell’ordine o nella loro impossibilità di agire </a:t>
            </a:r>
            <a:r>
              <a:rPr lang="it-IT" dirty="0">
                <a:solidFill>
                  <a:schemeClr val="tx1"/>
                </a:solidFill>
              </a:rPr>
              <a:t>(23,4%), </a:t>
            </a:r>
            <a:r>
              <a:rPr lang="it-IT" b="1" dirty="0">
                <a:solidFill>
                  <a:schemeClr val="tx1"/>
                </a:solidFill>
              </a:rPr>
              <a:t>scelta di non accettare il ricatto e rinunciare al lavoro </a:t>
            </a:r>
            <a:r>
              <a:rPr lang="it-IT" dirty="0">
                <a:solidFill>
                  <a:schemeClr val="tx1"/>
                </a:solidFill>
              </a:rPr>
              <a:t>(19,8%), </a:t>
            </a:r>
            <a:r>
              <a:rPr lang="it-IT" b="1" dirty="0">
                <a:solidFill>
                  <a:schemeClr val="tx1"/>
                </a:solidFill>
              </a:rPr>
              <a:t>essersela cavata da sole o con l’aiuto dei familiari </a:t>
            </a:r>
            <a:r>
              <a:rPr lang="it-IT" dirty="0">
                <a:solidFill>
                  <a:schemeClr val="tx1"/>
                </a:solidFill>
              </a:rPr>
              <a:t>(18,6%), </a:t>
            </a:r>
            <a:r>
              <a:rPr lang="it-IT" b="1" dirty="0">
                <a:solidFill>
                  <a:schemeClr val="tx1"/>
                </a:solidFill>
              </a:rPr>
              <a:t>paura di essere giudicate e trattate male al momento della denuncia </a:t>
            </a:r>
            <a:r>
              <a:rPr lang="it-IT" dirty="0">
                <a:solidFill>
                  <a:schemeClr val="tx1"/>
                </a:solidFill>
              </a:rPr>
              <a:t>(12,7%) </a:t>
            </a:r>
          </a:p>
          <a:p>
            <a:endParaRPr lang="it-IT" dirty="0" smtClean="0">
              <a:solidFill>
                <a:srgbClr val="FFFF00"/>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
        <p:nvSpPr>
          <p:cNvPr id="15" name="Rettangolo 14"/>
          <p:cNvSpPr/>
          <p:nvPr/>
        </p:nvSpPr>
        <p:spPr>
          <a:xfrm>
            <a:off x="137947" y="685799"/>
            <a:ext cx="8519166" cy="1059874"/>
          </a:xfrm>
          <a:prstGeom prst="rect">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path path="circle">
              <a:fillToRect r="100000" b="100000"/>
            </a:path>
            <a:tileRect l="-100000" t="-10000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smtClean="0">
                <a:solidFill>
                  <a:schemeClr val="bg1"/>
                </a:solidFill>
              </a:rPr>
              <a:t>DENUNCE</a:t>
            </a:r>
          </a:p>
          <a:p>
            <a:r>
              <a:rPr lang="it-IT" b="1" dirty="0" smtClean="0">
                <a:solidFill>
                  <a:schemeClr val="bg1"/>
                </a:solidFill>
              </a:rPr>
              <a:t> </a:t>
            </a:r>
            <a:r>
              <a:rPr lang="it-IT" dirty="0" smtClean="0">
                <a:solidFill>
                  <a:schemeClr val="bg1"/>
                </a:solidFill>
              </a:rPr>
              <a:t>Solo </a:t>
            </a:r>
            <a:r>
              <a:rPr lang="it-IT" b="1" dirty="0">
                <a:solidFill>
                  <a:schemeClr val="bg1"/>
                </a:solidFill>
              </a:rPr>
              <a:t>1 donna su 5</a:t>
            </a:r>
            <a:r>
              <a:rPr lang="it-IT" dirty="0">
                <a:solidFill>
                  <a:schemeClr val="bg1"/>
                </a:solidFill>
              </a:rPr>
              <a:t>, tra quelle che hanno subito un ricatto, ha raccontato la propria esperienza </a:t>
            </a:r>
          </a:p>
        </p:txBody>
      </p:sp>
    </p:spTree>
    <p:extLst>
      <p:ext uri="{BB962C8B-B14F-4D97-AF65-F5344CB8AC3E}">
        <p14:creationId xmlns:p14="http://schemas.microsoft.com/office/powerpoint/2010/main" val="58039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8685419" cy="4361214"/>
          </a:xfrm>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137946" y="178130"/>
            <a:ext cx="9362313" cy="5529943"/>
          </a:xfrm>
        </p:spPr>
        <p:txBody>
          <a:bodyPr>
            <a:normAutofit lnSpcReduction="10000"/>
          </a:bodyPr>
          <a:lstStyle/>
          <a:p>
            <a:r>
              <a:rPr lang="it-IT" dirty="0" smtClean="0">
                <a:solidFill>
                  <a:srgbClr val="FFFF00"/>
                </a:solidFill>
              </a:rPr>
              <a:t>LA NORMATIVA </a:t>
            </a:r>
          </a:p>
          <a:p>
            <a:endParaRPr lang="it-IT" dirty="0">
              <a:solidFill>
                <a:srgbClr val="FFFF00"/>
              </a:solidFill>
            </a:endParaRPr>
          </a:p>
          <a:p>
            <a:r>
              <a:rPr lang="it-IT" b="1" dirty="0" smtClean="0">
                <a:solidFill>
                  <a:schemeClr val="tx1"/>
                </a:solidFill>
              </a:rPr>
              <a:t>Accordo </a:t>
            </a:r>
            <a:r>
              <a:rPr lang="it-IT" b="1" dirty="0">
                <a:solidFill>
                  <a:schemeClr val="tx1"/>
                </a:solidFill>
              </a:rPr>
              <a:t>quadro del 26 aprile 2007</a:t>
            </a:r>
            <a:r>
              <a:rPr lang="it-IT" dirty="0">
                <a:solidFill>
                  <a:schemeClr val="tx1"/>
                </a:solidFill>
              </a:rPr>
              <a:t>, </a:t>
            </a:r>
            <a:r>
              <a:rPr lang="it-IT" dirty="0" smtClean="0">
                <a:solidFill>
                  <a:schemeClr val="tx1"/>
                </a:solidFill>
              </a:rPr>
              <a:t>dedicato </a:t>
            </a:r>
            <a:r>
              <a:rPr lang="it-IT" dirty="0">
                <a:solidFill>
                  <a:schemeClr val="tx1"/>
                </a:solidFill>
              </a:rPr>
              <a:t>alle molestie e alla violenza, recepito anche in Italia con </a:t>
            </a:r>
            <a:r>
              <a:rPr lang="it-IT" dirty="0" smtClean="0">
                <a:solidFill>
                  <a:schemeClr val="tx1"/>
                </a:solidFill>
              </a:rPr>
              <a:t>accordi interconfederali.</a:t>
            </a:r>
          </a:p>
          <a:p>
            <a:r>
              <a:rPr lang="it-IT" dirty="0">
                <a:solidFill>
                  <a:schemeClr val="tx1"/>
                </a:solidFill>
              </a:rPr>
              <a:t>stabilisce che “le molestie si verificano quando uno o più individui subiscono ripetutamente e deliberatamente abusi, minacce, umiliazioni e aggressioni in contesto di lavoro; […….] “Le molestie e la violenza sono dovute a comportamenti inaccettabili di uno o più individui e possono avere diverse forme, alcune delle quali sono più facilmente identificabili di altre. L’ambiente di lavoro può influire sull’esposizione delle persone alle molestie e alla violenza</a:t>
            </a:r>
            <a:r>
              <a:rPr lang="it-IT" dirty="0" smtClean="0">
                <a:solidFill>
                  <a:schemeClr val="tx1"/>
                </a:solidFill>
              </a:rPr>
              <a:t>”;</a:t>
            </a:r>
            <a:endParaRPr lang="it-IT" dirty="0">
              <a:solidFill>
                <a:schemeClr val="tx1"/>
              </a:solidFill>
            </a:endParaRPr>
          </a:p>
          <a:p>
            <a:r>
              <a:rPr lang="it-IT" dirty="0">
                <a:solidFill>
                  <a:schemeClr val="tx1"/>
                </a:solidFill>
              </a:rPr>
              <a:t>L’Accordo </a:t>
            </a:r>
            <a:r>
              <a:rPr lang="it-IT" dirty="0" smtClean="0">
                <a:solidFill>
                  <a:schemeClr val="tx1"/>
                </a:solidFill>
              </a:rPr>
              <a:t>sottolinea che</a:t>
            </a:r>
            <a:endParaRPr lang="it-IT" dirty="0">
              <a:solidFill>
                <a:schemeClr val="tx1"/>
              </a:solidFill>
            </a:endParaRPr>
          </a:p>
          <a:p>
            <a:r>
              <a:rPr lang="it-IT" dirty="0">
                <a:solidFill>
                  <a:schemeClr val="tx1"/>
                </a:solidFill>
              </a:rPr>
              <a:t>		−  “le legislazioni nazionali e comunitaria stabiliscono l'obbligo dei datori di  lavoro di proteggere i lavoratori contro le molestie e la violenza sul luogo  di lavoro</a:t>
            </a:r>
            <a:r>
              <a:rPr lang="it-IT" dirty="0" smtClean="0">
                <a:solidFill>
                  <a:schemeClr val="tx1"/>
                </a:solidFill>
              </a:rPr>
              <a:t>”.</a:t>
            </a:r>
            <a:endParaRPr lang="it-IT" dirty="0">
              <a:solidFill>
                <a:schemeClr val="tx1"/>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Tree>
    <p:extLst>
      <p:ext uri="{BB962C8B-B14F-4D97-AF65-F5344CB8AC3E}">
        <p14:creationId xmlns:p14="http://schemas.microsoft.com/office/powerpoint/2010/main" val="3784160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8685419" cy="4361214"/>
          </a:xfrm>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149821" y="166255"/>
            <a:ext cx="8602293" cy="5177641"/>
          </a:xfrm>
        </p:spPr>
        <p:txBody>
          <a:bodyPr>
            <a:normAutofit/>
          </a:bodyPr>
          <a:lstStyle/>
          <a:p>
            <a:r>
              <a:rPr lang="it-IT" dirty="0" smtClean="0">
                <a:solidFill>
                  <a:srgbClr val="FFFF00"/>
                </a:solidFill>
              </a:rPr>
              <a:t>LA NORMATIVA </a:t>
            </a:r>
          </a:p>
          <a:p>
            <a:r>
              <a:rPr lang="it-IT" b="1" dirty="0" smtClean="0">
                <a:solidFill>
                  <a:schemeClr val="tx1"/>
                </a:solidFill>
              </a:rPr>
              <a:t>Legge </a:t>
            </a:r>
            <a:r>
              <a:rPr lang="it-IT" b="1" dirty="0">
                <a:solidFill>
                  <a:schemeClr val="tx1"/>
                </a:solidFill>
              </a:rPr>
              <a:t>n. 205/2017 di Bilancio 2018 </a:t>
            </a:r>
            <a:r>
              <a:rPr lang="it-IT" dirty="0" smtClean="0">
                <a:solidFill>
                  <a:schemeClr val="tx1"/>
                </a:solidFill>
              </a:rPr>
              <a:t>stabilisce che</a:t>
            </a:r>
          </a:p>
          <a:p>
            <a:r>
              <a:rPr lang="it-IT" dirty="0" smtClean="0">
                <a:solidFill>
                  <a:schemeClr val="tx1"/>
                </a:solidFill>
              </a:rPr>
              <a:t>“I </a:t>
            </a:r>
            <a:r>
              <a:rPr lang="it-IT" dirty="0">
                <a:solidFill>
                  <a:schemeClr val="tx1"/>
                </a:solidFill>
              </a:rPr>
              <a:t>datori di lavoro sono tenuti, ai sensi dell'articolo 2087 del codice civile, ad assicurare condizioni di lavoro tali da garantire </a:t>
            </a:r>
            <a:r>
              <a:rPr lang="it-IT" b="1" dirty="0">
                <a:solidFill>
                  <a:schemeClr val="tx1"/>
                </a:solidFill>
              </a:rPr>
              <a:t>l'integrità fisica e morale e la dignità dei lavoratori</a:t>
            </a:r>
            <a:r>
              <a:rPr lang="it-IT" dirty="0">
                <a:solidFill>
                  <a:schemeClr val="tx1"/>
                </a:solidFill>
              </a:rPr>
              <a:t>, anche concordando con le organizzazioni sindacali dei lavoratori le iniziative, di natura informativa e formativa, più opportune al fine di </a:t>
            </a:r>
            <a:r>
              <a:rPr lang="it-IT" b="1" dirty="0">
                <a:solidFill>
                  <a:schemeClr val="tx1"/>
                </a:solidFill>
              </a:rPr>
              <a:t>prevenire il fenomeno delle molestie sessuali </a:t>
            </a:r>
            <a:r>
              <a:rPr lang="it-IT" dirty="0">
                <a:solidFill>
                  <a:schemeClr val="tx1"/>
                </a:solidFill>
              </a:rPr>
              <a:t>nei luoghi di lavoro. Le imprese, i sindacati, i datori di lavoro e i lavoratori e le lavoratrici si impegnano ad assicurare il mantenimento nei luoghi di lavoro di un ambiente di lavoro in cui sia rispettata la dignità di ognuno e siano favorite le relazioni interpersonali, basate su princìpi di eguaglianza e di reciproca correttezza”.</a:t>
            </a:r>
          </a:p>
          <a:p>
            <a:endParaRPr lang="it-IT" dirty="0">
              <a:solidFill>
                <a:srgbClr val="FFFF00"/>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Tree>
    <p:extLst>
      <p:ext uri="{BB962C8B-B14F-4D97-AF65-F5344CB8AC3E}">
        <p14:creationId xmlns:p14="http://schemas.microsoft.com/office/powerpoint/2010/main" val="3536434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8685419" cy="4361214"/>
          </a:xfrm>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149821" y="166255"/>
            <a:ext cx="8602293" cy="5177641"/>
          </a:xfrm>
        </p:spPr>
        <p:txBody>
          <a:bodyPr>
            <a:normAutofit lnSpcReduction="10000"/>
          </a:bodyPr>
          <a:lstStyle/>
          <a:p>
            <a:r>
              <a:rPr lang="it-IT" dirty="0" smtClean="0">
                <a:solidFill>
                  <a:srgbClr val="FFFF00"/>
                </a:solidFill>
              </a:rPr>
              <a:t>LA NORMATIVA </a:t>
            </a:r>
          </a:p>
          <a:p>
            <a:r>
              <a:rPr lang="it-IT" b="1" dirty="0" smtClean="0">
                <a:solidFill>
                  <a:schemeClr val="tx1"/>
                </a:solidFill>
              </a:rPr>
              <a:t>Legge </a:t>
            </a:r>
            <a:r>
              <a:rPr lang="it-IT" b="1" dirty="0">
                <a:solidFill>
                  <a:schemeClr val="tx1"/>
                </a:solidFill>
              </a:rPr>
              <a:t>n. 205/2017 di Bilancio 2018 </a:t>
            </a:r>
            <a:r>
              <a:rPr lang="it-IT" dirty="0" smtClean="0">
                <a:solidFill>
                  <a:schemeClr val="tx1"/>
                </a:solidFill>
              </a:rPr>
              <a:t>stabilisce inoltre che</a:t>
            </a:r>
          </a:p>
          <a:p>
            <a:r>
              <a:rPr lang="it-IT" dirty="0" smtClean="0">
                <a:solidFill>
                  <a:schemeClr val="tx1"/>
                </a:solidFill>
              </a:rPr>
              <a:t>la </a:t>
            </a:r>
            <a:r>
              <a:rPr lang="it-IT" dirty="0">
                <a:solidFill>
                  <a:schemeClr val="tx1"/>
                </a:solidFill>
              </a:rPr>
              <a:t>lavoratrice o il lavoratore che agisce in giudizio per la dichiarazione delle </a:t>
            </a:r>
            <a:r>
              <a:rPr lang="it-IT" b="1" dirty="0">
                <a:solidFill>
                  <a:schemeClr val="tx1"/>
                </a:solidFill>
              </a:rPr>
              <a:t>discriminazioni</a:t>
            </a:r>
            <a:r>
              <a:rPr lang="it-IT" dirty="0">
                <a:solidFill>
                  <a:schemeClr val="tx1"/>
                </a:solidFill>
              </a:rPr>
              <a:t> per molestia o </a:t>
            </a:r>
            <a:r>
              <a:rPr lang="it-IT" b="1" dirty="0">
                <a:solidFill>
                  <a:schemeClr val="tx1"/>
                </a:solidFill>
              </a:rPr>
              <a:t>molestia sessuale sul luogo di lavoro </a:t>
            </a:r>
            <a:r>
              <a:rPr lang="it-IT" dirty="0">
                <a:solidFill>
                  <a:schemeClr val="tx1"/>
                </a:solidFill>
              </a:rPr>
              <a:t>non può essere:</a:t>
            </a:r>
          </a:p>
          <a:p>
            <a:pPr marL="342900" lvl="0" indent="-342900">
              <a:buFont typeface="Arial" panose="020B0604020202020204" pitchFamily="34" charset="0"/>
              <a:buChar char="•"/>
            </a:pPr>
            <a:r>
              <a:rPr lang="it-IT" dirty="0">
                <a:solidFill>
                  <a:schemeClr val="tx1"/>
                </a:solidFill>
              </a:rPr>
              <a:t>sanzionato,</a:t>
            </a:r>
          </a:p>
          <a:p>
            <a:pPr marL="342900" lvl="0" indent="-342900">
              <a:buFont typeface="Arial" panose="020B0604020202020204" pitchFamily="34" charset="0"/>
              <a:buChar char="•"/>
            </a:pPr>
            <a:r>
              <a:rPr lang="it-IT" dirty="0" err="1">
                <a:solidFill>
                  <a:schemeClr val="tx1"/>
                </a:solidFill>
              </a:rPr>
              <a:t>demansionato</a:t>
            </a:r>
            <a:r>
              <a:rPr lang="it-IT" dirty="0">
                <a:solidFill>
                  <a:schemeClr val="tx1"/>
                </a:solidFill>
              </a:rPr>
              <a:t>,</a:t>
            </a:r>
          </a:p>
          <a:p>
            <a:pPr marL="342900" lvl="0" indent="-342900">
              <a:buFont typeface="Arial" panose="020B0604020202020204" pitchFamily="34" charset="0"/>
              <a:buChar char="•"/>
            </a:pPr>
            <a:r>
              <a:rPr lang="it-IT" dirty="0">
                <a:solidFill>
                  <a:schemeClr val="tx1"/>
                </a:solidFill>
              </a:rPr>
              <a:t>licenziato,</a:t>
            </a:r>
          </a:p>
          <a:p>
            <a:pPr marL="342900" lvl="0" indent="-342900">
              <a:buFont typeface="Arial" panose="020B0604020202020204" pitchFamily="34" charset="0"/>
              <a:buChar char="•"/>
            </a:pPr>
            <a:r>
              <a:rPr lang="it-IT" dirty="0">
                <a:solidFill>
                  <a:schemeClr val="tx1"/>
                </a:solidFill>
              </a:rPr>
              <a:t>trasferito</a:t>
            </a:r>
          </a:p>
          <a:p>
            <a:pPr lvl="0"/>
            <a:r>
              <a:rPr lang="it-IT" dirty="0">
                <a:solidFill>
                  <a:schemeClr val="tx1"/>
                </a:solidFill>
              </a:rPr>
              <a:t>o sottoposto ad altra misura organizzativa avente effetti </a:t>
            </a:r>
            <a:endParaRPr lang="it-IT" dirty="0" smtClean="0">
              <a:solidFill>
                <a:schemeClr val="tx1"/>
              </a:solidFill>
            </a:endParaRPr>
          </a:p>
          <a:p>
            <a:pPr lvl="0"/>
            <a:r>
              <a:rPr lang="it-IT" dirty="0" smtClean="0">
                <a:solidFill>
                  <a:schemeClr val="tx1"/>
                </a:solidFill>
              </a:rPr>
              <a:t>negativi</a:t>
            </a:r>
            <a:r>
              <a:rPr lang="it-IT" dirty="0">
                <a:solidFill>
                  <a:schemeClr val="tx1"/>
                </a:solidFill>
              </a:rPr>
              <a:t>, diretti o indiretti, sulle condizioni di </a:t>
            </a:r>
            <a:r>
              <a:rPr lang="it-IT" dirty="0" smtClean="0">
                <a:solidFill>
                  <a:schemeClr val="tx1"/>
                </a:solidFill>
              </a:rPr>
              <a:t>lavoro</a:t>
            </a:r>
          </a:p>
          <a:p>
            <a:pPr lvl="0"/>
            <a:r>
              <a:rPr lang="it-IT" dirty="0" smtClean="0">
                <a:solidFill>
                  <a:schemeClr val="tx1"/>
                </a:solidFill>
              </a:rPr>
              <a:t>se </a:t>
            </a:r>
            <a:r>
              <a:rPr lang="it-IT" dirty="0">
                <a:solidFill>
                  <a:schemeClr val="tx1"/>
                </a:solidFill>
              </a:rPr>
              <a:t>tale misura è la conseguenza della denuncia stessa.</a:t>
            </a:r>
          </a:p>
          <a:p>
            <a:endParaRPr lang="it-IT" dirty="0" smtClean="0"/>
          </a:p>
          <a:p>
            <a:endParaRPr lang="it-IT" dirty="0">
              <a:solidFill>
                <a:srgbClr val="FFFF00"/>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Tree>
    <p:extLst>
      <p:ext uri="{BB962C8B-B14F-4D97-AF65-F5344CB8AC3E}">
        <p14:creationId xmlns:p14="http://schemas.microsoft.com/office/powerpoint/2010/main" val="2918994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1" y="685799"/>
            <a:ext cx="8685419" cy="4361214"/>
          </a:xfrm>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149821" y="166255"/>
            <a:ext cx="8602293" cy="5177641"/>
          </a:xfrm>
        </p:spPr>
        <p:txBody>
          <a:bodyPr>
            <a:normAutofit/>
          </a:bodyPr>
          <a:lstStyle/>
          <a:p>
            <a:r>
              <a:rPr lang="it-IT" dirty="0" smtClean="0">
                <a:solidFill>
                  <a:srgbClr val="FFFF00"/>
                </a:solidFill>
              </a:rPr>
              <a:t>LA NORMATIVA </a:t>
            </a:r>
            <a:endParaRPr lang="it-IT" dirty="0"/>
          </a:p>
          <a:p>
            <a:r>
              <a:rPr lang="it-IT" dirty="0">
                <a:solidFill>
                  <a:schemeClr val="tx1"/>
                </a:solidFill>
              </a:rPr>
              <a:t> </a:t>
            </a:r>
            <a:r>
              <a:rPr lang="it-IT" dirty="0" smtClean="0">
                <a:solidFill>
                  <a:schemeClr val="tx1"/>
                </a:solidFill>
              </a:rPr>
              <a:t>L’</a:t>
            </a:r>
            <a:r>
              <a:rPr lang="it-IT" b="1" dirty="0" smtClean="0">
                <a:solidFill>
                  <a:schemeClr val="tx1"/>
                </a:solidFill>
              </a:rPr>
              <a:t>art</a:t>
            </a:r>
            <a:r>
              <a:rPr lang="it-IT" b="1" dirty="0">
                <a:solidFill>
                  <a:schemeClr val="tx1"/>
                </a:solidFill>
              </a:rPr>
              <a:t>. 2049 codice civile </a:t>
            </a:r>
            <a:r>
              <a:rPr lang="it-IT" dirty="0">
                <a:solidFill>
                  <a:schemeClr val="tx1"/>
                </a:solidFill>
              </a:rPr>
              <a:t>afferma la responsabilità del datore di lavoro per il fatto illecito commesso dai propri subalterni nell’esercizio delle loro incombenze laddove non dimostri di aver fatto tutto quanto possibile per impedire l’evento dannoso dall’altro; dall’altro poiché l’</a:t>
            </a:r>
            <a:r>
              <a:rPr lang="it-IT" b="1" dirty="0">
                <a:solidFill>
                  <a:schemeClr val="tx1"/>
                </a:solidFill>
              </a:rPr>
              <a:t>art. 2087</a:t>
            </a:r>
            <a:r>
              <a:rPr lang="it-IT" dirty="0">
                <a:solidFill>
                  <a:schemeClr val="tx1"/>
                </a:solidFill>
              </a:rPr>
              <a:t>codice civile prevede l’obbligo dell’imprenditore/datore di lavoro di apprestare tutte le misure idonee a tutelare l’</a:t>
            </a:r>
            <a:r>
              <a:rPr lang="it-IT" b="1" dirty="0">
                <a:solidFill>
                  <a:schemeClr val="tx1"/>
                </a:solidFill>
              </a:rPr>
              <a:t>integrità fisica</a:t>
            </a:r>
            <a:r>
              <a:rPr lang="it-IT" dirty="0">
                <a:solidFill>
                  <a:schemeClr val="tx1"/>
                </a:solidFill>
              </a:rPr>
              <a:t> e la </a:t>
            </a:r>
            <a:r>
              <a:rPr lang="it-IT" b="1" dirty="0">
                <a:solidFill>
                  <a:schemeClr val="tx1"/>
                </a:solidFill>
              </a:rPr>
              <a:t>personalità morale</a:t>
            </a:r>
            <a:r>
              <a:rPr lang="it-IT" dirty="0">
                <a:solidFill>
                  <a:schemeClr val="tx1"/>
                </a:solidFill>
              </a:rPr>
              <a:t> dei propri dipendenti.</a:t>
            </a:r>
          </a:p>
          <a:p>
            <a:r>
              <a:rPr lang="it-IT" dirty="0">
                <a:solidFill>
                  <a:schemeClr val="tx1"/>
                </a:solidFill>
              </a:rPr>
              <a:t>L’</a:t>
            </a:r>
            <a:r>
              <a:rPr lang="it-IT" b="1" dirty="0">
                <a:solidFill>
                  <a:schemeClr val="tx1"/>
                </a:solidFill>
              </a:rPr>
              <a:t>art. 40 comma 2 codice penale</a:t>
            </a:r>
            <a:r>
              <a:rPr lang="it-IT" dirty="0">
                <a:solidFill>
                  <a:schemeClr val="tx1"/>
                </a:solidFill>
              </a:rPr>
              <a:t>, infatti, prevede espressamente che </a:t>
            </a:r>
            <a:endParaRPr lang="it-IT" dirty="0" smtClean="0">
              <a:solidFill>
                <a:schemeClr val="tx1"/>
              </a:solidFill>
            </a:endParaRPr>
          </a:p>
          <a:p>
            <a:r>
              <a:rPr lang="it-IT" dirty="0" smtClean="0">
                <a:solidFill>
                  <a:schemeClr val="tx1"/>
                </a:solidFill>
              </a:rPr>
              <a:t>“</a:t>
            </a:r>
            <a:r>
              <a:rPr lang="it-IT" dirty="0">
                <a:solidFill>
                  <a:schemeClr val="tx1"/>
                </a:solidFill>
              </a:rPr>
              <a:t>non impedire un evento che si ha l’obbligo giuridico di impedire equivale a cagionarlo”. </a:t>
            </a:r>
          </a:p>
          <a:p>
            <a:endParaRPr lang="it-IT" dirty="0" smtClean="0"/>
          </a:p>
          <a:p>
            <a:endParaRPr lang="it-IT" dirty="0">
              <a:solidFill>
                <a:srgbClr val="FFFF00"/>
              </a:solidFill>
            </a:endParaRPr>
          </a:p>
        </p:txBody>
      </p:sp>
      <p:sp>
        <p:nvSpPr>
          <p:cNvPr id="7" name="Segnaposto piè di pagina 6"/>
          <p:cNvSpPr>
            <a:spLocks noGrp="1"/>
          </p:cNvSpPr>
          <p:nvPr>
            <p:ph type="ftr" sz="quarter" idx="11"/>
          </p:nvPr>
        </p:nvSpPr>
        <p:spPr/>
        <p:txBody>
          <a:bodyPr/>
          <a:lstStyle/>
          <a:p>
            <a:r>
              <a:rPr lang="it-IT" smtClean="0"/>
              <a:t>Ufficio Consigliera regionale di parità-  Regione Liguria - Dipartimento Salute e Servizi sociali</a:t>
            </a: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spTree>
    <p:extLst>
      <p:ext uri="{BB962C8B-B14F-4D97-AF65-F5344CB8AC3E}">
        <p14:creationId xmlns:p14="http://schemas.microsoft.com/office/powerpoint/2010/main" val="1855948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5612" y="491066"/>
            <a:ext cx="8001000" cy="5387220"/>
          </a:xfrm>
        </p:spPr>
        <p:txBody>
          <a:bodyPr>
            <a:normAutofit/>
          </a:bodyPr>
          <a:lstStyle/>
          <a:p>
            <a:r>
              <a:rPr lang="it-IT" dirty="0" smtClean="0"/>
              <a:t/>
            </a:r>
            <a:br>
              <a:rPr lang="it-IT" dirty="0" smtClean="0"/>
            </a:br>
            <a:endParaRPr lang="it-IT" dirty="0"/>
          </a:p>
        </p:txBody>
      </p:sp>
      <p:sp>
        <p:nvSpPr>
          <p:cNvPr id="7" name="Segnaposto piè di pagina 6"/>
          <p:cNvSpPr>
            <a:spLocks noGrp="1"/>
          </p:cNvSpPr>
          <p:nvPr>
            <p:ph type="ftr" sz="quarter" idx="11"/>
          </p:nvPr>
        </p:nvSpPr>
        <p:spPr/>
        <p:txBody>
          <a:bodyPr/>
          <a:lstStyle/>
          <a:p>
            <a:r>
              <a:rPr lang="it-IT" dirty="0" smtClean="0"/>
              <a:t>Ufficio Consigliera regionale di parità-  Regione Liguria - Dipartimento Salute e Servizi sociali</a:t>
            </a:r>
            <a:endParaRPr lang="it-IT"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909" y="4846596"/>
            <a:ext cx="1051365" cy="1508166"/>
          </a:xfrm>
          <a:prstGeom prst="rect">
            <a:avLst/>
          </a:prstGeom>
        </p:spPr>
      </p:pic>
      <p:graphicFrame>
        <p:nvGraphicFramePr>
          <p:cNvPr id="4" name="Diagramma 3"/>
          <p:cNvGraphicFramePr/>
          <p:nvPr>
            <p:extLst>
              <p:ext uri="{D42A27DB-BD31-4B8C-83A1-F6EECF244321}">
                <p14:modId xmlns:p14="http://schemas.microsoft.com/office/powerpoint/2010/main" val="3020112901"/>
              </p:ext>
            </p:extLst>
          </p:nvPr>
        </p:nvGraphicFramePr>
        <p:xfrm>
          <a:off x="684213" y="369332"/>
          <a:ext cx="7866021" cy="5802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asellaDiTesto 4"/>
          <p:cNvSpPr txBox="1"/>
          <p:nvPr/>
        </p:nvSpPr>
        <p:spPr>
          <a:xfrm>
            <a:off x="2090057" y="0"/>
            <a:ext cx="5060269" cy="369332"/>
          </a:xfrm>
          <a:prstGeom prst="rect">
            <a:avLst/>
          </a:prstGeom>
          <a:noFill/>
        </p:spPr>
        <p:txBody>
          <a:bodyPr wrap="square" rtlCol="0">
            <a:spAutoFit/>
          </a:bodyPr>
          <a:lstStyle/>
          <a:p>
            <a:r>
              <a:rPr lang="it-IT" dirty="0" smtClean="0">
                <a:solidFill>
                  <a:srgbClr val="FFFF00"/>
                </a:solidFill>
              </a:rPr>
              <a:t>PERCHE’ UN ACCORDO </a:t>
            </a:r>
            <a:endParaRPr lang="it-IT" dirty="0">
              <a:solidFill>
                <a:srgbClr val="FFFF00"/>
              </a:solidFill>
            </a:endParaRPr>
          </a:p>
        </p:txBody>
      </p:sp>
    </p:spTree>
    <p:extLst>
      <p:ext uri="{BB962C8B-B14F-4D97-AF65-F5344CB8AC3E}">
        <p14:creationId xmlns:p14="http://schemas.microsoft.com/office/powerpoint/2010/main" val="2436129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168</TotalTime>
  <Words>987</Words>
  <Application>Microsoft Office PowerPoint</Application>
  <PresentationFormat>Widescreen</PresentationFormat>
  <Paragraphs>135</Paragraphs>
  <Slides>12</Slides>
  <Notes>9</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12</vt:i4>
      </vt:variant>
    </vt:vector>
  </HeadingPairs>
  <TitlesOfParts>
    <vt:vector size="23" baseType="lpstr">
      <vt:lpstr>SimSun</vt:lpstr>
      <vt:lpstr>Arial</vt:lpstr>
      <vt:lpstr>Book Antiqua</vt:lpstr>
      <vt:lpstr>Calibri</vt:lpstr>
      <vt:lpstr>Century Gothic</vt:lpstr>
      <vt:lpstr>Tahoma</vt:lpstr>
      <vt:lpstr>Times New Roman</vt:lpstr>
      <vt:lpstr>Wingdings</vt:lpstr>
      <vt:lpstr>Wingdings 3</vt:lpstr>
      <vt:lpstr>Sezione</vt:lpstr>
      <vt:lpstr>Acrobat Document</vt:lpstr>
      <vt:lpstr>LE MOLESTIE E LAVIOLENZA NEI LUOGHI DI LAVORO </vt:lpstr>
      <vt:lpstr> </vt:lpstr>
      <vt:lpstr> </vt:lpstr>
      <vt:lpstr> </vt:lpstr>
      <vt:lpstr> </vt:lpstr>
      <vt:lpstr> </vt:lpstr>
      <vt:lpstr> </vt:lpstr>
      <vt:lpstr> </vt:lpstr>
      <vt:lpstr> </vt:lpstr>
      <vt:lpstr>Presentazione standard di PowerPoint</vt:lpstr>
      <vt:lpstr>Presentazione standard di PowerPoint</vt:lpstr>
      <vt:lpstr>Presentazione standard di PowerPoint</vt:lpstr>
    </vt:vector>
  </TitlesOfParts>
  <Company>Regione Liguria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MOLESTIE E LAVIOLENZA NEI LUOGHI DI LAVORO</dc:title>
  <dc:creator>Ramirez Raffaella</dc:creator>
  <cp:lastModifiedBy>Cavanna Patrizia</cp:lastModifiedBy>
  <cp:revision>36</cp:revision>
  <cp:lastPrinted>2019-03-14T08:30:25Z</cp:lastPrinted>
  <dcterms:created xsi:type="dcterms:W3CDTF">2019-03-12T08:22:37Z</dcterms:created>
  <dcterms:modified xsi:type="dcterms:W3CDTF">2019-03-14T11:33:54Z</dcterms:modified>
</cp:coreProperties>
</file>